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969CFE5-6263-4CA4-961F-81A2CEDFE581}"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6.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g2124c6e899f_0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24c6e899f_0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2124c6e899f_2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124c6e899f_2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2124c6e899f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124c6e899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1f4431f018d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f4431f018d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g2119890c8b5_1_2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119890c8b5_1_2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2124c6e899f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124c6e899f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g2119890c8b5_1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19890c8b5_1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g2119890c8b5_1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119890c8b5_1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2119890c8b5_1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119890c8b5_1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2119890c8b5_1_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119890c8b5_1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2119890c8b5_1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119890c8b5_1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8"/>
        <p:cNvGrpSpPr/>
        <p:nvPr/>
      </p:nvGrpSpPr>
      <p:grpSpPr>
        <a:xfrm>
          <a:off x="0" y="0"/>
          <a:ext cx="0" cy="0"/>
          <a:chOff x="0" y="0"/>
          <a:chExt cx="0" cy="0"/>
        </a:xfrm>
      </p:grpSpPr>
      <p:sp>
        <p:nvSpPr>
          <p:cNvPr id="59" name="Google Shape;59;g1f4431f018d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f4431f018d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2119890c8b5_1_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119890c8b5_1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g2119890c8b5_1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119890c8b5_1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g2119890c8b5_1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119890c8b5_1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g2119890c8b5_1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119890c8b5_1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2119890c8b5_1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119890c8b5_1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 name="Shape 191"/>
        <p:cNvGrpSpPr/>
        <p:nvPr/>
      </p:nvGrpSpPr>
      <p:grpSpPr>
        <a:xfrm>
          <a:off x="0" y="0"/>
          <a:ext cx="0" cy="0"/>
          <a:chOff x="0" y="0"/>
          <a:chExt cx="0" cy="0"/>
        </a:xfrm>
      </p:grpSpPr>
      <p:sp>
        <p:nvSpPr>
          <p:cNvPr id="192" name="Google Shape;192;g2119890c8b5_1_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119890c8b5_1_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2119890c8b5_1_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119890c8b5_1_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g2119890c8b5_1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119890c8b5_1_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2119890c8b5_1_1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19890c8b5_1_1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g2119890c8b5_1_1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119890c8b5_1_1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 name="Shape 64"/>
        <p:cNvGrpSpPr/>
        <p:nvPr/>
      </p:nvGrpSpPr>
      <p:grpSpPr>
        <a:xfrm>
          <a:off x="0" y="0"/>
          <a:ext cx="0" cy="0"/>
          <a:chOff x="0" y="0"/>
          <a:chExt cx="0" cy="0"/>
        </a:xfrm>
      </p:grpSpPr>
      <p:sp>
        <p:nvSpPr>
          <p:cNvPr id="65" name="Google Shape;65;g2110fa1ffa2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10fa1ffa2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g2119890c8b5_1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119890c8b5_1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g2119890c8b5_1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119890c8b5_1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g2119890c8b5_1_1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19890c8b5_1_1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2119890c8b5_1_1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119890c8b5_1_1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g2119890c8b5_1_1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119890c8b5_1_1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g1f4431f018d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4431f018d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g22c59216599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2c59216599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g22c59216599_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2c59216599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 name="Shape 275"/>
        <p:cNvGrpSpPr/>
        <p:nvPr/>
      </p:nvGrpSpPr>
      <p:grpSpPr>
        <a:xfrm>
          <a:off x="0" y="0"/>
          <a:ext cx="0" cy="0"/>
          <a:chOff x="0" y="0"/>
          <a:chExt cx="0" cy="0"/>
        </a:xfrm>
      </p:grpSpPr>
      <p:sp>
        <p:nvSpPr>
          <p:cNvPr id="276" name="Google Shape;276;g22c59216599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2c59216599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3" name="Shape 283"/>
        <p:cNvGrpSpPr/>
        <p:nvPr/>
      </p:nvGrpSpPr>
      <p:grpSpPr>
        <a:xfrm>
          <a:off x="0" y="0"/>
          <a:ext cx="0" cy="0"/>
          <a:chOff x="0" y="0"/>
          <a:chExt cx="0" cy="0"/>
        </a:xfrm>
      </p:grpSpPr>
      <p:sp>
        <p:nvSpPr>
          <p:cNvPr id="284" name="Google Shape;284;g22c59216599_0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2c59216599_0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g2119890c8b5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119890c8b5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g22c59216599_0_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2c59216599_0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g22c59216599_0_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2c59216599_0_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22c59216599_0_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2c59216599_0_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 name="Shape 315"/>
        <p:cNvGrpSpPr/>
        <p:nvPr/>
      </p:nvGrpSpPr>
      <p:grpSpPr>
        <a:xfrm>
          <a:off x="0" y="0"/>
          <a:ext cx="0" cy="0"/>
          <a:chOff x="0" y="0"/>
          <a:chExt cx="0" cy="0"/>
        </a:xfrm>
      </p:grpSpPr>
      <p:sp>
        <p:nvSpPr>
          <p:cNvPr id="316" name="Google Shape;316;g22c59216599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2c59216599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g1f4431f018d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f4431f018d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g2119890c8b5_1_1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119890c8b5_1_1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2119890c8b5_1_1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19890c8b5_1_1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3" name="Shape 343"/>
        <p:cNvGrpSpPr/>
        <p:nvPr/>
      </p:nvGrpSpPr>
      <p:grpSpPr>
        <a:xfrm>
          <a:off x="0" y="0"/>
          <a:ext cx="0" cy="0"/>
          <a:chOff x="0" y="0"/>
          <a:chExt cx="0" cy="0"/>
        </a:xfrm>
      </p:grpSpPr>
      <p:sp>
        <p:nvSpPr>
          <p:cNvPr id="344" name="Google Shape;344;g2119890c8b5_1_1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119890c8b5_1_1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 name="Shape 349"/>
        <p:cNvGrpSpPr/>
        <p:nvPr/>
      </p:nvGrpSpPr>
      <p:grpSpPr>
        <a:xfrm>
          <a:off x="0" y="0"/>
          <a:ext cx="0" cy="0"/>
          <a:chOff x="0" y="0"/>
          <a:chExt cx="0" cy="0"/>
        </a:xfrm>
      </p:grpSpPr>
      <p:sp>
        <p:nvSpPr>
          <p:cNvPr id="350" name="Google Shape;350;g2119890c8b5_1_1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119890c8b5_1_1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6" name="Shape 356"/>
        <p:cNvGrpSpPr/>
        <p:nvPr/>
      </p:nvGrpSpPr>
      <p:grpSpPr>
        <a:xfrm>
          <a:off x="0" y="0"/>
          <a:ext cx="0" cy="0"/>
          <a:chOff x="0" y="0"/>
          <a:chExt cx="0" cy="0"/>
        </a:xfrm>
      </p:grpSpPr>
      <p:sp>
        <p:nvSpPr>
          <p:cNvPr id="357" name="Google Shape;357;g2188b152795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88b152795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g1f4431f018d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f4431f018d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2119890c8b5_1_1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119890c8b5_1_1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8" name="Shape 368"/>
        <p:cNvGrpSpPr/>
        <p:nvPr/>
      </p:nvGrpSpPr>
      <p:grpSpPr>
        <a:xfrm>
          <a:off x="0" y="0"/>
          <a:ext cx="0" cy="0"/>
          <a:chOff x="0" y="0"/>
          <a:chExt cx="0" cy="0"/>
        </a:xfrm>
      </p:grpSpPr>
      <p:sp>
        <p:nvSpPr>
          <p:cNvPr id="369" name="Google Shape;369;g22c59216599_0_1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2c59216599_0_1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5" name="Shape 375"/>
        <p:cNvGrpSpPr/>
        <p:nvPr/>
      </p:nvGrpSpPr>
      <p:grpSpPr>
        <a:xfrm>
          <a:off x="0" y="0"/>
          <a:ext cx="0" cy="0"/>
          <a:chOff x="0" y="0"/>
          <a:chExt cx="0" cy="0"/>
        </a:xfrm>
      </p:grpSpPr>
      <p:sp>
        <p:nvSpPr>
          <p:cNvPr id="376" name="Google Shape;376;g22c59216599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2c59216599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22c59216599_0_1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2c59216599_0_1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9" name="Shape 389"/>
        <p:cNvGrpSpPr/>
        <p:nvPr/>
      </p:nvGrpSpPr>
      <p:grpSpPr>
        <a:xfrm>
          <a:off x="0" y="0"/>
          <a:ext cx="0" cy="0"/>
          <a:chOff x="0" y="0"/>
          <a:chExt cx="0" cy="0"/>
        </a:xfrm>
      </p:grpSpPr>
      <p:sp>
        <p:nvSpPr>
          <p:cNvPr id="390" name="Google Shape;390;g22c59216599_0_1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2c59216599_0_1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7" name="Shape 397"/>
        <p:cNvGrpSpPr/>
        <p:nvPr/>
      </p:nvGrpSpPr>
      <p:grpSpPr>
        <a:xfrm>
          <a:off x="0" y="0"/>
          <a:ext cx="0" cy="0"/>
          <a:chOff x="0" y="0"/>
          <a:chExt cx="0" cy="0"/>
        </a:xfrm>
      </p:grpSpPr>
      <p:sp>
        <p:nvSpPr>
          <p:cNvPr id="398" name="Google Shape;398;g22c59216599_0_1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2c59216599_0_1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3" name="Shape 403"/>
        <p:cNvGrpSpPr/>
        <p:nvPr/>
      </p:nvGrpSpPr>
      <p:grpSpPr>
        <a:xfrm>
          <a:off x="0" y="0"/>
          <a:ext cx="0" cy="0"/>
          <a:chOff x="0" y="0"/>
          <a:chExt cx="0" cy="0"/>
        </a:xfrm>
      </p:grpSpPr>
      <p:sp>
        <p:nvSpPr>
          <p:cNvPr id="404" name="Google Shape;404;g22c59216599_0_1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2c59216599_0_1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8" name="Shape 408"/>
        <p:cNvGrpSpPr/>
        <p:nvPr/>
      </p:nvGrpSpPr>
      <p:grpSpPr>
        <a:xfrm>
          <a:off x="0" y="0"/>
          <a:ext cx="0" cy="0"/>
          <a:chOff x="0" y="0"/>
          <a:chExt cx="0" cy="0"/>
        </a:xfrm>
      </p:grpSpPr>
      <p:sp>
        <p:nvSpPr>
          <p:cNvPr id="409" name="Google Shape;409;g22c59216599_0_1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2c59216599_0_1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6" name="Shape 416"/>
        <p:cNvGrpSpPr/>
        <p:nvPr/>
      </p:nvGrpSpPr>
      <p:grpSpPr>
        <a:xfrm>
          <a:off x="0" y="0"/>
          <a:ext cx="0" cy="0"/>
          <a:chOff x="0" y="0"/>
          <a:chExt cx="0" cy="0"/>
        </a:xfrm>
      </p:grpSpPr>
      <p:sp>
        <p:nvSpPr>
          <p:cNvPr id="417" name="Google Shape;417;g22c59216599_0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2c59216599_0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2" name="Shape 422"/>
        <p:cNvGrpSpPr/>
        <p:nvPr/>
      </p:nvGrpSpPr>
      <p:grpSpPr>
        <a:xfrm>
          <a:off x="0" y="0"/>
          <a:ext cx="0" cy="0"/>
          <a:chOff x="0" y="0"/>
          <a:chExt cx="0" cy="0"/>
        </a:xfrm>
      </p:grpSpPr>
      <p:sp>
        <p:nvSpPr>
          <p:cNvPr id="423" name="Google Shape;423;g22c59216599_0_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2c59216599_0_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1"/>
        <p:cNvGrpSpPr/>
        <p:nvPr/>
      </p:nvGrpSpPr>
      <p:grpSpPr>
        <a:xfrm>
          <a:off x="0" y="0"/>
          <a:ext cx="0" cy="0"/>
          <a:chOff x="0" y="0"/>
          <a:chExt cx="0" cy="0"/>
        </a:xfrm>
      </p:grpSpPr>
      <p:sp>
        <p:nvSpPr>
          <p:cNvPr id="82" name="Google Shape;82;g21165b6fc58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1165b6fc58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8" name="Shape 428"/>
        <p:cNvGrpSpPr/>
        <p:nvPr/>
      </p:nvGrpSpPr>
      <p:grpSpPr>
        <a:xfrm>
          <a:off x="0" y="0"/>
          <a:ext cx="0" cy="0"/>
          <a:chOff x="0" y="0"/>
          <a:chExt cx="0" cy="0"/>
        </a:xfrm>
      </p:grpSpPr>
      <p:sp>
        <p:nvSpPr>
          <p:cNvPr id="429" name="Google Shape;429;g22c59216599_0_1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2c59216599_0_1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5" name="Shape 435"/>
        <p:cNvGrpSpPr/>
        <p:nvPr/>
      </p:nvGrpSpPr>
      <p:grpSpPr>
        <a:xfrm>
          <a:off x="0" y="0"/>
          <a:ext cx="0" cy="0"/>
          <a:chOff x="0" y="0"/>
          <a:chExt cx="0" cy="0"/>
        </a:xfrm>
      </p:grpSpPr>
      <p:sp>
        <p:nvSpPr>
          <p:cNvPr id="436" name="Google Shape;436;g22c59216599_0_1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2c59216599_0_1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1" name="Shape 441"/>
        <p:cNvGrpSpPr/>
        <p:nvPr/>
      </p:nvGrpSpPr>
      <p:grpSpPr>
        <a:xfrm>
          <a:off x="0" y="0"/>
          <a:ext cx="0" cy="0"/>
          <a:chOff x="0" y="0"/>
          <a:chExt cx="0" cy="0"/>
        </a:xfrm>
      </p:grpSpPr>
      <p:sp>
        <p:nvSpPr>
          <p:cNvPr id="442" name="Google Shape;442;g22c59216599_0_2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c59216599_0_2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7" name="Shape 447"/>
        <p:cNvGrpSpPr/>
        <p:nvPr/>
      </p:nvGrpSpPr>
      <p:grpSpPr>
        <a:xfrm>
          <a:off x="0" y="0"/>
          <a:ext cx="0" cy="0"/>
          <a:chOff x="0" y="0"/>
          <a:chExt cx="0" cy="0"/>
        </a:xfrm>
      </p:grpSpPr>
      <p:sp>
        <p:nvSpPr>
          <p:cNvPr id="448" name="Google Shape;448;g2119890c8b5_1_1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119890c8b5_1_1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4" name="Shape 454"/>
        <p:cNvGrpSpPr/>
        <p:nvPr/>
      </p:nvGrpSpPr>
      <p:grpSpPr>
        <a:xfrm>
          <a:off x="0" y="0"/>
          <a:ext cx="0" cy="0"/>
          <a:chOff x="0" y="0"/>
          <a:chExt cx="0" cy="0"/>
        </a:xfrm>
      </p:grpSpPr>
      <p:sp>
        <p:nvSpPr>
          <p:cNvPr id="455" name="Google Shape;455;g2119890c8b5_1_1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119890c8b5_1_1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0" name="Shape 460"/>
        <p:cNvGrpSpPr/>
        <p:nvPr/>
      </p:nvGrpSpPr>
      <p:grpSpPr>
        <a:xfrm>
          <a:off x="0" y="0"/>
          <a:ext cx="0" cy="0"/>
          <a:chOff x="0" y="0"/>
          <a:chExt cx="0" cy="0"/>
        </a:xfrm>
      </p:grpSpPr>
      <p:sp>
        <p:nvSpPr>
          <p:cNvPr id="461" name="Google Shape;461;g2119890c8b5_1_1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119890c8b5_1_1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5" name="Shape 465"/>
        <p:cNvGrpSpPr/>
        <p:nvPr/>
      </p:nvGrpSpPr>
      <p:grpSpPr>
        <a:xfrm>
          <a:off x="0" y="0"/>
          <a:ext cx="0" cy="0"/>
          <a:chOff x="0" y="0"/>
          <a:chExt cx="0" cy="0"/>
        </a:xfrm>
      </p:grpSpPr>
      <p:sp>
        <p:nvSpPr>
          <p:cNvPr id="466" name="Google Shape;466;g2119890c8b5_1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119890c8b5_1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1" name="Shape 471"/>
        <p:cNvGrpSpPr/>
        <p:nvPr/>
      </p:nvGrpSpPr>
      <p:grpSpPr>
        <a:xfrm>
          <a:off x="0" y="0"/>
          <a:ext cx="0" cy="0"/>
          <a:chOff x="0" y="0"/>
          <a:chExt cx="0" cy="0"/>
        </a:xfrm>
      </p:grpSpPr>
      <p:sp>
        <p:nvSpPr>
          <p:cNvPr id="472" name="Google Shape;472;g2119890c8b5_1_1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119890c8b5_1_1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7" name="Shape 477"/>
        <p:cNvGrpSpPr/>
        <p:nvPr/>
      </p:nvGrpSpPr>
      <p:grpSpPr>
        <a:xfrm>
          <a:off x="0" y="0"/>
          <a:ext cx="0" cy="0"/>
          <a:chOff x="0" y="0"/>
          <a:chExt cx="0" cy="0"/>
        </a:xfrm>
      </p:grpSpPr>
      <p:sp>
        <p:nvSpPr>
          <p:cNvPr id="478" name="Google Shape;478;g2119890c8b5_1_1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119890c8b5_1_1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3" name="Shape 483"/>
        <p:cNvGrpSpPr/>
        <p:nvPr/>
      </p:nvGrpSpPr>
      <p:grpSpPr>
        <a:xfrm>
          <a:off x="0" y="0"/>
          <a:ext cx="0" cy="0"/>
          <a:chOff x="0" y="0"/>
          <a:chExt cx="0" cy="0"/>
        </a:xfrm>
      </p:grpSpPr>
      <p:sp>
        <p:nvSpPr>
          <p:cNvPr id="484" name="Google Shape;484;g2119890c8b5_1_2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119890c8b5_1_2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21165b6fc58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165b6fc58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2119890c8b5_1_2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119890c8b5_1_2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6" name="Shape 496"/>
        <p:cNvGrpSpPr/>
        <p:nvPr/>
      </p:nvGrpSpPr>
      <p:grpSpPr>
        <a:xfrm>
          <a:off x="0" y="0"/>
          <a:ext cx="0" cy="0"/>
          <a:chOff x="0" y="0"/>
          <a:chExt cx="0" cy="0"/>
        </a:xfrm>
      </p:grpSpPr>
      <p:sp>
        <p:nvSpPr>
          <p:cNvPr id="497" name="Google Shape;497;g2119890c8b5_1_2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119890c8b5_1_2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2" name="Shape 502"/>
        <p:cNvGrpSpPr/>
        <p:nvPr/>
      </p:nvGrpSpPr>
      <p:grpSpPr>
        <a:xfrm>
          <a:off x="0" y="0"/>
          <a:ext cx="0" cy="0"/>
          <a:chOff x="0" y="0"/>
          <a:chExt cx="0" cy="0"/>
        </a:xfrm>
      </p:grpSpPr>
      <p:sp>
        <p:nvSpPr>
          <p:cNvPr id="503" name="Google Shape;503;g2119890c8b5_1_2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119890c8b5_1_2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9" name="Shape 509"/>
        <p:cNvGrpSpPr/>
        <p:nvPr/>
      </p:nvGrpSpPr>
      <p:grpSpPr>
        <a:xfrm>
          <a:off x="0" y="0"/>
          <a:ext cx="0" cy="0"/>
          <a:chOff x="0" y="0"/>
          <a:chExt cx="0" cy="0"/>
        </a:xfrm>
      </p:grpSpPr>
      <p:sp>
        <p:nvSpPr>
          <p:cNvPr id="510" name="Google Shape;510;g2119890c8b5_1_2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119890c8b5_1_2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6" name="Shape 516"/>
        <p:cNvGrpSpPr/>
        <p:nvPr/>
      </p:nvGrpSpPr>
      <p:grpSpPr>
        <a:xfrm>
          <a:off x="0" y="0"/>
          <a:ext cx="0" cy="0"/>
          <a:chOff x="0" y="0"/>
          <a:chExt cx="0" cy="0"/>
        </a:xfrm>
      </p:grpSpPr>
      <p:sp>
        <p:nvSpPr>
          <p:cNvPr id="517" name="Google Shape;517;g2188b152795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188b152795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2" name="Shape 522"/>
        <p:cNvGrpSpPr/>
        <p:nvPr/>
      </p:nvGrpSpPr>
      <p:grpSpPr>
        <a:xfrm>
          <a:off x="0" y="0"/>
          <a:ext cx="0" cy="0"/>
          <a:chOff x="0" y="0"/>
          <a:chExt cx="0" cy="0"/>
        </a:xfrm>
      </p:grpSpPr>
      <p:sp>
        <p:nvSpPr>
          <p:cNvPr id="523" name="Google Shape;523;g2119890c8b5_1_2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119890c8b5_1_2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8" name="Shape 528"/>
        <p:cNvGrpSpPr/>
        <p:nvPr/>
      </p:nvGrpSpPr>
      <p:grpSpPr>
        <a:xfrm>
          <a:off x="0" y="0"/>
          <a:ext cx="0" cy="0"/>
          <a:chOff x="0" y="0"/>
          <a:chExt cx="0" cy="0"/>
        </a:xfrm>
      </p:grpSpPr>
      <p:sp>
        <p:nvSpPr>
          <p:cNvPr id="529" name="Google Shape;529;g2188b152795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188b152795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4" name="Shape 534"/>
        <p:cNvGrpSpPr/>
        <p:nvPr/>
      </p:nvGrpSpPr>
      <p:grpSpPr>
        <a:xfrm>
          <a:off x="0" y="0"/>
          <a:ext cx="0" cy="0"/>
          <a:chOff x="0" y="0"/>
          <a:chExt cx="0" cy="0"/>
        </a:xfrm>
      </p:grpSpPr>
      <p:sp>
        <p:nvSpPr>
          <p:cNvPr id="535" name="Google Shape;535;g2119890c8b5_1_2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119890c8b5_1_2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0" name="Shape 540"/>
        <p:cNvGrpSpPr/>
        <p:nvPr/>
      </p:nvGrpSpPr>
      <p:grpSpPr>
        <a:xfrm>
          <a:off x="0" y="0"/>
          <a:ext cx="0" cy="0"/>
          <a:chOff x="0" y="0"/>
          <a:chExt cx="0" cy="0"/>
        </a:xfrm>
      </p:grpSpPr>
      <p:sp>
        <p:nvSpPr>
          <p:cNvPr id="541" name="Google Shape;541;g2119890c8b5_1_2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119890c8b5_1_2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5" name="Shape 545"/>
        <p:cNvGrpSpPr/>
        <p:nvPr/>
      </p:nvGrpSpPr>
      <p:grpSpPr>
        <a:xfrm>
          <a:off x="0" y="0"/>
          <a:ext cx="0" cy="0"/>
          <a:chOff x="0" y="0"/>
          <a:chExt cx="0" cy="0"/>
        </a:xfrm>
      </p:grpSpPr>
      <p:sp>
        <p:nvSpPr>
          <p:cNvPr id="546" name="Google Shape;546;g2119890c8b5_1_2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119890c8b5_1_2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21165b6fc58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1165b6fc58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0" name="Shape 550"/>
        <p:cNvGrpSpPr/>
        <p:nvPr/>
      </p:nvGrpSpPr>
      <p:grpSpPr>
        <a:xfrm>
          <a:off x="0" y="0"/>
          <a:ext cx="0" cy="0"/>
          <a:chOff x="0" y="0"/>
          <a:chExt cx="0" cy="0"/>
        </a:xfrm>
      </p:grpSpPr>
      <p:sp>
        <p:nvSpPr>
          <p:cNvPr id="551" name="Google Shape;551;g2119890c8b5_1_2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119890c8b5_1_2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1f4431f018d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f4431f018d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3" name="Shape 563"/>
        <p:cNvGrpSpPr/>
        <p:nvPr/>
      </p:nvGrpSpPr>
      <p:grpSpPr>
        <a:xfrm>
          <a:off x="0" y="0"/>
          <a:ext cx="0" cy="0"/>
          <a:chOff x="0" y="0"/>
          <a:chExt cx="0" cy="0"/>
        </a:xfrm>
      </p:grpSpPr>
      <p:sp>
        <p:nvSpPr>
          <p:cNvPr id="564" name="Google Shape;564;g1f4431f018d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f4431f018d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9" name="Shape 569"/>
        <p:cNvGrpSpPr/>
        <p:nvPr/>
      </p:nvGrpSpPr>
      <p:grpSpPr>
        <a:xfrm>
          <a:off x="0" y="0"/>
          <a:ext cx="0" cy="0"/>
          <a:chOff x="0" y="0"/>
          <a:chExt cx="0" cy="0"/>
        </a:xfrm>
      </p:grpSpPr>
      <p:sp>
        <p:nvSpPr>
          <p:cNvPr id="570" name="Google Shape;570;g1f4431f018d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f4431f018d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4" name="Shape 574"/>
        <p:cNvGrpSpPr/>
        <p:nvPr/>
      </p:nvGrpSpPr>
      <p:grpSpPr>
        <a:xfrm>
          <a:off x="0" y="0"/>
          <a:ext cx="0" cy="0"/>
          <a:chOff x="0" y="0"/>
          <a:chExt cx="0" cy="0"/>
        </a:xfrm>
      </p:grpSpPr>
      <p:sp>
        <p:nvSpPr>
          <p:cNvPr id="575" name="Google Shape;575;g21165b6fc58_0_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1165b6fc58_0_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g21165b6fc58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1165b6fc58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1.xml"/><Relationship Id="rId2" Type="http://schemas.openxmlformats.org/officeDocument/2006/relationships/image" Target="../media/image15.png"/><Relationship Id="rId1"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1.xml"/><Relationship Id="rId2" Type="http://schemas.openxmlformats.org/officeDocument/2006/relationships/image" Target="../media/image18.png"/><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1.xml"/><Relationship Id="rId2" Type="http://schemas.openxmlformats.org/officeDocument/2006/relationships/image" Target="../media/image22.png"/><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9.xml"/><Relationship Id="rId2" Type="http://schemas.openxmlformats.org/officeDocument/2006/relationships/image" Target="../media/image32.png"/><Relationship Id="rId1"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9.xml"/><Relationship Id="rId1"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9.xml"/><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9.xml"/><Relationship Id="rId1" Type="http://schemas.openxmlformats.org/officeDocument/2006/relationships/image" Target="../media/image36.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9.xml"/><Relationship Id="rId2" Type="http://schemas.openxmlformats.org/officeDocument/2006/relationships/image" Target="../media/image38.png"/><Relationship Id="rId1" Type="http://schemas.openxmlformats.org/officeDocument/2006/relationships/image" Target="../media/image37.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9.xml"/><Relationship Id="rId2" Type="http://schemas.openxmlformats.org/officeDocument/2006/relationships/image" Target="../media/image40.png"/><Relationship Id="rId1"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xml"/><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9.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9.xml"/><Relationship Id="rId2" Type="http://schemas.openxmlformats.org/officeDocument/2006/relationships/image" Target="../media/image44.png"/><Relationship Id="rId1"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9.xml"/><Relationship Id="rId1"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9.xml"/><Relationship Id="rId1"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9.xml"/><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9.xml"/><Relationship Id="rId1"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9.xml"/><Relationship Id="rId1"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9.xml"/><Relationship Id="rId1"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1.xml"/><Relationship Id="rId1"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xml"/><Relationship Id="rId1"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9.xml"/><Relationship Id="rId1"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9.xml"/><Relationship Id="rId1"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9.xml"/><Relationship Id="rId1"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9.xml"/><Relationship Id="rId1"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9.xml"/><Relationship Id="rId1" Type="http://schemas.openxmlformats.org/officeDocument/2006/relationships/image" Target="../media/image59.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9.xml"/><Relationship Id="rId2" Type="http://schemas.openxmlformats.org/officeDocument/2006/relationships/image" Target="../media/image61.jpeg"/><Relationship Id="rId1"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9.xml"/><Relationship Id="rId1" Type="http://schemas.openxmlformats.org/officeDocument/2006/relationships/image" Target="../media/image62.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9.xml"/><Relationship Id="rId1"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9.xml"/><Relationship Id="rId1" Type="http://schemas.openxmlformats.org/officeDocument/2006/relationships/image" Target="../media/image64.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844800" y="1320725"/>
            <a:ext cx="7454400" cy="130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480" b="1">
                <a:latin typeface="Times New Roman" panose="02020503050405090304"/>
                <a:ea typeface="Times New Roman" panose="02020503050405090304"/>
                <a:cs typeface="Times New Roman" panose="02020503050405090304"/>
                <a:sym typeface="Times New Roman" panose="02020503050405090304"/>
              </a:rPr>
              <a:t>EFFICIENT INTRUSION DETECTION SYSTEM USING HYBRID ENSEMBLE MODEL FOR CLOUD COMPUTING </a:t>
            </a:r>
            <a:endParaRPr sz="2480" b="1">
              <a:latin typeface="Times New Roman" panose="02020503050405090304"/>
              <a:ea typeface="Times New Roman" panose="02020503050405090304"/>
              <a:cs typeface="Times New Roman" panose="02020503050405090304"/>
              <a:sym typeface="Times New Roman" panose="02020503050405090304"/>
            </a:endParaRPr>
          </a:p>
        </p:txBody>
      </p:sp>
      <p:sp>
        <p:nvSpPr>
          <p:cNvPr id="55" name="Google Shape;55;p13"/>
          <p:cNvSpPr txBox="1"/>
          <p:nvPr>
            <p:ph type="subTitle" idx="1"/>
          </p:nvPr>
        </p:nvSpPr>
        <p:spPr>
          <a:xfrm>
            <a:off x="4586050" y="3457975"/>
            <a:ext cx="4157700" cy="160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a:solidFill>
                  <a:srgbClr val="000000"/>
                </a:solidFill>
                <a:latin typeface="Times New Roman" panose="02020503050405090304"/>
                <a:ea typeface="Times New Roman" panose="02020503050405090304"/>
                <a:cs typeface="Times New Roman" panose="02020503050405090304"/>
                <a:sym typeface="Times New Roman" panose="02020503050405090304"/>
              </a:rPr>
              <a:t>Team Members :</a:t>
            </a:r>
            <a:endParaRPr sz="18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2900" algn="l" rtl="0">
              <a:spcBef>
                <a:spcPts val="0"/>
              </a:spcBef>
              <a:spcAft>
                <a:spcPts val="0"/>
              </a:spcAft>
              <a:buClr>
                <a:srgbClr val="000000"/>
              </a:buClr>
              <a:buSzPts val="1800"/>
              <a:buFont typeface="Times New Roman" panose="02020503050405090304"/>
              <a:buAutoNum type="arabicPeriod"/>
            </a:pPr>
            <a:r>
              <a:rPr lang="en-GB" sz="1800">
                <a:solidFill>
                  <a:srgbClr val="000000"/>
                </a:solidFill>
                <a:latin typeface="Times New Roman" panose="02020503050405090304"/>
                <a:ea typeface="Times New Roman" panose="02020503050405090304"/>
                <a:cs typeface="Times New Roman" panose="02020503050405090304"/>
                <a:sym typeface="Times New Roman" panose="02020503050405090304"/>
              </a:rPr>
              <a:t>Araventh M - 2019103508</a:t>
            </a:r>
            <a:endParaRPr sz="18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2900" algn="l" rtl="0">
              <a:spcBef>
                <a:spcPts val="0"/>
              </a:spcBef>
              <a:spcAft>
                <a:spcPts val="0"/>
              </a:spcAft>
              <a:buClr>
                <a:srgbClr val="000000"/>
              </a:buClr>
              <a:buSzPts val="1800"/>
              <a:buFont typeface="Times New Roman" panose="02020503050405090304"/>
              <a:buAutoNum type="arabicPeriod"/>
            </a:pPr>
            <a:r>
              <a:rPr lang="en-GB" sz="1800">
                <a:solidFill>
                  <a:srgbClr val="000000"/>
                </a:solidFill>
                <a:latin typeface="Times New Roman" panose="02020503050405090304"/>
                <a:ea typeface="Times New Roman" panose="02020503050405090304"/>
                <a:cs typeface="Times New Roman" panose="02020503050405090304"/>
                <a:sym typeface="Times New Roman" panose="02020503050405090304"/>
              </a:rPr>
              <a:t>Gangaraju Tharun - 2019103520</a:t>
            </a:r>
            <a:endParaRPr sz="18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2900" algn="l" rtl="0">
              <a:spcBef>
                <a:spcPts val="0"/>
              </a:spcBef>
              <a:spcAft>
                <a:spcPts val="0"/>
              </a:spcAft>
              <a:buClr>
                <a:srgbClr val="000000"/>
              </a:buClr>
              <a:buSzPts val="1800"/>
              <a:buFont typeface="Times New Roman" panose="02020503050405090304"/>
              <a:buAutoNum type="arabicPeriod"/>
            </a:pPr>
            <a:r>
              <a:rPr lang="en-GB" sz="1800">
                <a:solidFill>
                  <a:srgbClr val="000000"/>
                </a:solidFill>
                <a:latin typeface="Times New Roman" panose="02020503050405090304"/>
                <a:ea typeface="Times New Roman" panose="02020503050405090304"/>
                <a:cs typeface="Times New Roman" panose="02020503050405090304"/>
                <a:sym typeface="Times New Roman" panose="02020503050405090304"/>
              </a:rPr>
              <a:t>Sourabh Sonny - 2019103064</a:t>
            </a:r>
            <a:endParaRPr sz="18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2900" algn="l" rtl="0">
              <a:spcBef>
                <a:spcPts val="0"/>
              </a:spcBef>
              <a:spcAft>
                <a:spcPts val="0"/>
              </a:spcAft>
              <a:buClr>
                <a:srgbClr val="000000"/>
              </a:buClr>
              <a:buSzPts val="1800"/>
              <a:buFont typeface="Times New Roman" panose="02020503050405090304"/>
              <a:buAutoNum type="arabicPeriod"/>
            </a:pPr>
            <a:r>
              <a:rPr lang="en-GB" sz="1800">
                <a:solidFill>
                  <a:srgbClr val="000000"/>
                </a:solidFill>
                <a:latin typeface="Times New Roman" panose="02020503050405090304"/>
                <a:ea typeface="Times New Roman" panose="02020503050405090304"/>
                <a:cs typeface="Times New Roman" panose="02020503050405090304"/>
                <a:sym typeface="Times New Roman" panose="02020503050405090304"/>
              </a:rPr>
              <a:t>Raj Kumar J - 2019103564</a:t>
            </a:r>
            <a:endParaRPr sz="18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56" name="Google Shape;56;p13"/>
          <p:cNvSpPr txBox="1"/>
          <p:nvPr/>
        </p:nvSpPr>
        <p:spPr>
          <a:xfrm>
            <a:off x="231450" y="3510850"/>
            <a:ext cx="3810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PROJECT GUIDE : Dr. S BOSE</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57" name="Google Shape;57;p13"/>
          <p:cNvSpPr txBox="1"/>
          <p:nvPr/>
        </p:nvSpPr>
        <p:spPr>
          <a:xfrm>
            <a:off x="400425" y="513250"/>
            <a:ext cx="1659300" cy="47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990"/>
              <a:buFont typeface="Arial" panose="020B0604020202090204"/>
              <a:buNone/>
            </a:pPr>
            <a:r>
              <a:rPr lang="en-GB" sz="1890" b="1">
                <a:solidFill>
                  <a:schemeClr val="dk1"/>
                </a:solidFill>
                <a:latin typeface="Times New Roman" panose="02020503050405090304"/>
                <a:ea typeface="Times New Roman" panose="02020503050405090304"/>
                <a:cs typeface="Times New Roman" panose="02020503050405090304"/>
                <a:sym typeface="Times New Roman" panose="02020503050405090304"/>
              </a:rPr>
              <a:t>Team no : 09</a:t>
            </a:r>
            <a:endParaRPr sz="199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graphicFrame>
        <p:nvGraphicFramePr>
          <p:cNvPr id="105" name="Google Shape;105;p22"/>
          <p:cNvGraphicFramePr/>
          <p:nvPr/>
        </p:nvGraphicFramePr>
        <p:xfrm>
          <a:off x="93450" y="57192"/>
          <a:ext cx="3000000" cy="3000000"/>
        </p:xfrm>
        <a:graphic>
          <a:graphicData uri="http://schemas.openxmlformats.org/drawingml/2006/table">
            <a:tbl>
              <a:tblPr>
                <a:noFill/>
                <a:tableStyleId>{D969CFE5-6263-4CA4-961F-81A2CEDFE581}</a:tableStyleId>
              </a:tblPr>
              <a:tblGrid>
                <a:gridCol w="546175"/>
                <a:gridCol w="2692375"/>
                <a:gridCol w="1522650"/>
                <a:gridCol w="1469000"/>
                <a:gridCol w="1479750"/>
                <a:gridCol w="1297325"/>
              </a:tblGrid>
              <a:tr h="737550">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Ref.</a:t>
                      </a:r>
                      <a:endParaRPr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no</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Paper Title, Authors,Year, Journal name,Vol, Issue &amp; pp</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Methodology/ Technique/ Algorithm Used</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Advantages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Issues / Gaps / Limitations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Ideas for adoption</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r>
              <a:tr h="2044475">
                <a:tc>
                  <a:txBody>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10.</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350">
                          <a:latin typeface="Times New Roman" panose="02020503050405090304"/>
                          <a:ea typeface="Times New Roman" panose="02020503050405090304"/>
                          <a:cs typeface="Times New Roman" panose="02020503050405090304"/>
                          <a:sym typeface="Times New Roman" panose="02020503050405090304"/>
                        </a:rPr>
                        <a:t>C. -C. Lo, C. -C. Huang and J. Ku, "A Cooperative Intrusion Detection System Framework for Cloud Computing Networks," 2010 39th International Conference on Parallel Processing Workshops, San Diego, CA, USA, 2010, pp. 280-284</a:t>
                      </a:r>
                      <a:endParaRPr sz="135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a:latin typeface="Times New Roman" panose="02020503050405090304"/>
                          <a:ea typeface="Times New Roman" panose="02020503050405090304"/>
                          <a:cs typeface="Times New Roman" panose="02020503050405090304"/>
                          <a:sym typeface="Times New Roman" panose="02020503050405090304"/>
                        </a:rPr>
                        <a:t>Majority Vote Method</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a:latin typeface="Times New Roman" panose="02020503050405090304"/>
                          <a:ea typeface="Times New Roman" panose="02020503050405090304"/>
                          <a:cs typeface="Times New Roman" panose="02020503050405090304"/>
                          <a:sym typeface="Times New Roman" panose="02020503050405090304"/>
                        </a:rPr>
                        <a:t>Better accuracy</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Less number of attacks detected</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Threshold check and Alert System</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23"/>
          <p:cNvSpPr txBox="1"/>
          <p:nvPr/>
        </p:nvSpPr>
        <p:spPr>
          <a:xfrm>
            <a:off x="633750" y="339750"/>
            <a:ext cx="7511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b="1">
                <a:latin typeface="Times New Roman" panose="02020503050405090304"/>
                <a:ea typeface="Times New Roman" panose="02020503050405090304"/>
                <a:cs typeface="Times New Roman" panose="02020503050405090304"/>
                <a:sym typeface="Times New Roman" panose="02020503050405090304"/>
              </a:rPr>
              <a:t>SUMMARY OF ISSUES:</a:t>
            </a:r>
            <a:endParaRPr sz="2500" b="1">
              <a:latin typeface="Times New Roman" panose="02020503050405090304"/>
              <a:ea typeface="Times New Roman" panose="02020503050405090304"/>
              <a:cs typeface="Times New Roman" panose="02020503050405090304"/>
              <a:sym typeface="Times New Roman" panose="02020503050405090304"/>
            </a:endParaRPr>
          </a:p>
        </p:txBody>
      </p:sp>
      <p:sp>
        <p:nvSpPr>
          <p:cNvPr id="111" name="Google Shape;111;p23"/>
          <p:cNvSpPr txBox="1"/>
          <p:nvPr/>
        </p:nvSpPr>
        <p:spPr>
          <a:xfrm>
            <a:off x="592925" y="1043925"/>
            <a:ext cx="8358300" cy="3063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1"/>
              </a:buClr>
              <a:buSzPts val="17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As the number of cloud services and users increases, the </a:t>
            </a:r>
            <a:r>
              <a:rPr lang="en-GB" sz="1700" b="1">
                <a:solidFill>
                  <a:schemeClr val="dk1"/>
                </a:solidFill>
                <a:latin typeface="Times New Roman" panose="02020503050405090304"/>
                <a:ea typeface="Times New Roman" panose="02020503050405090304"/>
                <a:cs typeface="Times New Roman" panose="02020503050405090304"/>
                <a:sym typeface="Times New Roman" panose="02020503050405090304"/>
              </a:rPr>
              <a:t>amount of data to be analyzed also increases</a:t>
            </a: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 making it difficult for traditional intrusion detection systems to handle.</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spcBef>
                <a:spcPts val="0"/>
              </a:spcBef>
              <a:spcAft>
                <a:spcPts val="0"/>
              </a:spcAft>
              <a:buNone/>
            </a:pP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spcBef>
                <a:spcPts val="0"/>
              </a:spcBef>
              <a:spcAft>
                <a:spcPts val="0"/>
              </a:spcAft>
              <a:buClr>
                <a:schemeClr val="dk1"/>
              </a:buClr>
              <a:buSzPts val="17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The data is not created and the utilised datasets are out of date.</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spcBef>
                <a:spcPts val="0"/>
              </a:spcBef>
              <a:spcAft>
                <a:spcPts val="0"/>
              </a:spcAft>
              <a:buNone/>
            </a:pP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spcBef>
                <a:spcPts val="0"/>
              </a:spcBef>
              <a:spcAft>
                <a:spcPts val="0"/>
              </a:spcAft>
              <a:buClr>
                <a:schemeClr val="dk1"/>
              </a:buClr>
              <a:buSzPts val="17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Not detecting the unknown attacks and also having less accuracy</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spcBef>
                <a:spcPts val="0"/>
              </a:spcBef>
              <a:spcAft>
                <a:spcPts val="0"/>
              </a:spcAft>
              <a:buNone/>
            </a:pP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spcBef>
                <a:spcPts val="0"/>
              </a:spcBef>
              <a:spcAft>
                <a:spcPts val="0"/>
              </a:spcAft>
              <a:buClr>
                <a:schemeClr val="dk1"/>
              </a:buClr>
              <a:buSzPts val="17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The accuracy of the system in detecting and classifying attacks is low. </a:t>
            </a:r>
            <a:r>
              <a:rPr lang="en-GB" sz="1700" b="1">
                <a:solidFill>
                  <a:schemeClr val="dk1"/>
                </a:solidFill>
                <a:latin typeface="Times New Roman" panose="02020503050405090304"/>
                <a:ea typeface="Times New Roman" panose="02020503050405090304"/>
                <a:cs typeface="Times New Roman" panose="02020503050405090304"/>
                <a:sym typeface="Times New Roman" panose="02020503050405090304"/>
              </a:rPr>
              <a:t>False positives</a:t>
            </a: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 (i.e., classifying benign traffic as malicious) and </a:t>
            </a:r>
            <a:r>
              <a:rPr lang="en-GB" sz="1700" b="1">
                <a:solidFill>
                  <a:schemeClr val="dk1"/>
                </a:solidFill>
                <a:latin typeface="Times New Roman" panose="02020503050405090304"/>
                <a:ea typeface="Times New Roman" panose="02020503050405090304"/>
                <a:cs typeface="Times New Roman" panose="02020503050405090304"/>
                <a:sym typeface="Times New Roman" panose="02020503050405090304"/>
              </a:rPr>
              <a:t>false negatives</a:t>
            </a: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 (i.e., failing to detect actual attacks) can result in wasted resources and missed opportunities to prevent attacks.</a:t>
            </a:r>
            <a:endParaRPr sz="22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spcBef>
                <a:spcPts val="0"/>
              </a:spcBef>
              <a:spcAft>
                <a:spcPts val="0"/>
              </a:spcAft>
              <a:buNone/>
            </a:pP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311700" y="159100"/>
            <a:ext cx="8520600" cy="566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Proposed System</a:t>
            </a:r>
            <a:endParaRPr b="1">
              <a:latin typeface="Times New Roman" panose="02020503050405090304"/>
              <a:ea typeface="Times New Roman" panose="02020503050405090304"/>
              <a:cs typeface="Times New Roman" panose="02020503050405090304"/>
              <a:sym typeface="Times New Roman" panose="02020503050405090304"/>
            </a:endParaRPr>
          </a:p>
        </p:txBody>
      </p:sp>
      <p:sp>
        <p:nvSpPr>
          <p:cNvPr id="117" name="Google Shape;117;p2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Clr>
                <a:schemeClr val="dk1"/>
              </a:buClr>
              <a:buSzPts val="17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Used </a:t>
            </a:r>
            <a:r>
              <a:rPr lang="en-GB" sz="1700" b="1">
                <a:solidFill>
                  <a:schemeClr val="dk1"/>
                </a:solidFill>
                <a:latin typeface="Times New Roman" panose="02020503050405090304"/>
                <a:ea typeface="Times New Roman" panose="02020503050405090304"/>
                <a:cs typeface="Times New Roman" panose="02020503050405090304"/>
                <a:sym typeface="Times New Roman" panose="02020503050405090304"/>
              </a:rPr>
              <a:t>Weighted average ensemble model</a:t>
            </a: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 by combining decision tree and LSTM model by generating weights using genetic algorithm</a:t>
            </a:r>
            <a:b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b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spcBef>
                <a:spcPts val="0"/>
              </a:spcBef>
              <a:spcAft>
                <a:spcPts val="0"/>
              </a:spcAft>
              <a:buClr>
                <a:schemeClr val="dk1"/>
              </a:buClr>
              <a:buSzPts val="17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Signature based detection by storing new attacks</a:t>
            </a:r>
            <a:b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b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spcBef>
                <a:spcPts val="0"/>
              </a:spcBef>
              <a:spcAft>
                <a:spcPts val="0"/>
              </a:spcAft>
              <a:buClr>
                <a:schemeClr val="dk1"/>
              </a:buClr>
              <a:buSzPts val="17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Feature selection and hyper parameter tuning using </a:t>
            </a:r>
            <a:r>
              <a:rPr lang="en-GB" sz="1700" b="1">
                <a:solidFill>
                  <a:schemeClr val="dk1"/>
                </a:solidFill>
                <a:latin typeface="Times New Roman" panose="02020503050405090304"/>
                <a:ea typeface="Times New Roman" panose="02020503050405090304"/>
                <a:cs typeface="Times New Roman" panose="02020503050405090304"/>
                <a:sym typeface="Times New Roman" panose="02020503050405090304"/>
              </a:rPr>
              <a:t>double particle swarm optimization algorithm</a:t>
            </a:r>
            <a:endParaRPr sz="17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251950" y="59725"/>
            <a:ext cx="85206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2320" b="1">
                <a:latin typeface="Times New Roman" panose="02020503050405090304"/>
                <a:ea typeface="Times New Roman" panose="02020503050405090304"/>
                <a:cs typeface="Times New Roman" panose="02020503050405090304"/>
                <a:sym typeface="Times New Roman" panose="02020503050405090304"/>
              </a:rPr>
              <a:t>Overall Architecture</a:t>
            </a:r>
            <a:endParaRPr sz="2320" b="1">
              <a:latin typeface="Times New Roman" panose="02020503050405090304"/>
              <a:ea typeface="Times New Roman" panose="02020503050405090304"/>
              <a:cs typeface="Times New Roman" panose="02020503050405090304"/>
              <a:sym typeface="Times New Roman" panose="02020503050405090304"/>
            </a:endParaRPr>
          </a:p>
        </p:txBody>
      </p:sp>
      <p:pic>
        <p:nvPicPr>
          <p:cNvPr id="123" name="Google Shape;123;p25"/>
          <p:cNvPicPr preferRelativeResize="0"/>
          <p:nvPr/>
        </p:nvPicPr>
        <p:blipFill>
          <a:blip r:embed="rId1"/>
          <a:stretch>
            <a:fillRect/>
          </a:stretch>
        </p:blipFill>
        <p:spPr>
          <a:xfrm>
            <a:off x="152400" y="709825"/>
            <a:ext cx="8875827" cy="4371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EXPERIMENTAL SETUP</a:t>
            </a:r>
            <a:endParaRPr b="1">
              <a:latin typeface="Times New Roman" panose="02020503050405090304"/>
              <a:ea typeface="Times New Roman" panose="02020503050405090304"/>
              <a:cs typeface="Times New Roman" panose="02020503050405090304"/>
              <a:sym typeface="Times New Roman" panose="02020503050405090304"/>
            </a:endParaRPr>
          </a:p>
        </p:txBody>
      </p:sp>
      <p:sp>
        <p:nvSpPr>
          <p:cNvPr id="129" name="Google Shape;129;p26"/>
          <p:cNvSpPr txBox="1"/>
          <p:nvPr/>
        </p:nvSpPr>
        <p:spPr>
          <a:xfrm>
            <a:off x="490875" y="1105150"/>
            <a:ext cx="7878600" cy="3586500"/>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SzPts val="1700"/>
              <a:buFont typeface="Times New Roman" panose="02020503050405090304"/>
              <a:buChar char="●"/>
            </a:pPr>
            <a:r>
              <a:rPr lang="en-GB" sz="1700">
                <a:latin typeface="Times New Roman" panose="02020503050405090304"/>
                <a:ea typeface="Times New Roman" panose="02020503050405090304"/>
                <a:cs typeface="Times New Roman" panose="02020503050405090304"/>
                <a:sym typeface="Times New Roman" panose="02020503050405090304"/>
              </a:rPr>
              <a:t>Azure Virtual Machines</a:t>
            </a:r>
            <a:endParaRPr sz="1700">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SzPts val="1700"/>
              <a:buFont typeface="Times New Roman" panose="02020503050405090304"/>
              <a:buChar char="●"/>
            </a:pPr>
            <a:r>
              <a:rPr lang="en-GB" sz="1700">
                <a:latin typeface="Times New Roman" panose="02020503050405090304"/>
                <a:ea typeface="Times New Roman" panose="02020503050405090304"/>
                <a:cs typeface="Times New Roman" panose="02020503050405090304"/>
                <a:sym typeface="Times New Roman" panose="02020503050405090304"/>
              </a:rPr>
              <a:t>CIC Flowmeter</a:t>
            </a:r>
            <a:endParaRPr sz="1700">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SzPts val="1700"/>
              <a:buFont typeface="Times New Roman" panose="02020503050405090304"/>
              <a:buChar char="●"/>
            </a:pPr>
            <a:r>
              <a:rPr lang="en-GB" sz="1700">
                <a:latin typeface="Times New Roman" panose="02020503050405090304"/>
                <a:ea typeface="Times New Roman" panose="02020503050405090304"/>
                <a:cs typeface="Times New Roman" panose="02020503050405090304"/>
                <a:sym typeface="Times New Roman" panose="02020503050405090304"/>
              </a:rPr>
              <a:t>Google Colaboratory</a:t>
            </a:r>
            <a:endParaRPr sz="1700">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SzPts val="1700"/>
              <a:buFont typeface="Times New Roman" panose="02020503050405090304"/>
              <a:buChar char="●"/>
            </a:pPr>
            <a:r>
              <a:rPr lang="en-GB" sz="1700">
                <a:latin typeface="Times New Roman" panose="02020503050405090304"/>
                <a:ea typeface="Times New Roman" panose="02020503050405090304"/>
                <a:cs typeface="Times New Roman" panose="02020503050405090304"/>
                <a:sym typeface="Times New Roman" panose="02020503050405090304"/>
              </a:rPr>
              <a:t>Numpy</a:t>
            </a:r>
            <a:endParaRPr sz="1700">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SzPts val="1700"/>
              <a:buFont typeface="Times New Roman" panose="02020503050405090304"/>
              <a:buChar char="●"/>
            </a:pPr>
            <a:r>
              <a:rPr lang="en-GB" sz="1700">
                <a:latin typeface="Times New Roman" panose="02020503050405090304"/>
                <a:ea typeface="Times New Roman" panose="02020503050405090304"/>
                <a:cs typeface="Times New Roman" panose="02020503050405090304"/>
                <a:sym typeface="Times New Roman" panose="02020503050405090304"/>
              </a:rPr>
              <a:t>Tensorflow</a:t>
            </a:r>
            <a:endParaRPr sz="1700">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SzPts val="1700"/>
              <a:buFont typeface="Times New Roman" panose="02020503050405090304"/>
              <a:buChar char="●"/>
            </a:pPr>
            <a:r>
              <a:rPr lang="en-GB" sz="1700">
                <a:latin typeface="Times New Roman" panose="02020503050405090304"/>
                <a:ea typeface="Times New Roman" panose="02020503050405090304"/>
                <a:cs typeface="Times New Roman" panose="02020503050405090304"/>
                <a:sym typeface="Times New Roman" panose="02020503050405090304"/>
              </a:rPr>
              <a:t>Scipy</a:t>
            </a:r>
            <a:endParaRPr sz="1700">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SzPts val="1700"/>
              <a:buFont typeface="Times New Roman" panose="02020503050405090304"/>
              <a:buChar char="●"/>
            </a:pPr>
            <a:r>
              <a:rPr lang="en-GB" sz="1700">
                <a:latin typeface="Times New Roman" panose="02020503050405090304"/>
                <a:ea typeface="Times New Roman" panose="02020503050405090304"/>
                <a:cs typeface="Times New Roman" panose="02020503050405090304"/>
                <a:sym typeface="Times New Roman" panose="02020503050405090304"/>
              </a:rPr>
              <a:t>Genetic algorithm</a:t>
            </a:r>
            <a:endParaRPr sz="1700">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SzPts val="1700"/>
              <a:buFont typeface="Times New Roman" panose="02020503050405090304"/>
              <a:buChar char="●"/>
            </a:pPr>
            <a:r>
              <a:rPr lang="en-GB" sz="1700">
                <a:latin typeface="Times New Roman" panose="02020503050405090304"/>
                <a:ea typeface="Times New Roman" panose="02020503050405090304"/>
                <a:cs typeface="Times New Roman" panose="02020503050405090304"/>
                <a:sym typeface="Times New Roman" panose="02020503050405090304"/>
              </a:rPr>
              <a:t>Seaborn</a:t>
            </a:r>
            <a:endParaRPr sz="1700">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l" rtl="0">
              <a:lnSpc>
                <a:spcPct val="150000"/>
              </a:lnSpc>
              <a:spcBef>
                <a:spcPts val="0"/>
              </a:spcBef>
              <a:spcAft>
                <a:spcPts val="0"/>
              </a:spcAft>
              <a:buSzPts val="1700"/>
              <a:buFont typeface="Times New Roman" panose="02020503050405090304"/>
              <a:buChar char="●"/>
            </a:pPr>
            <a:r>
              <a:rPr lang="en-GB" sz="1700">
                <a:latin typeface="Times New Roman" panose="02020503050405090304"/>
                <a:ea typeface="Times New Roman" panose="02020503050405090304"/>
                <a:cs typeface="Times New Roman" panose="02020503050405090304"/>
                <a:sym typeface="Times New Roman" panose="02020503050405090304"/>
              </a:rPr>
              <a:t>Keras</a:t>
            </a:r>
            <a:endParaRPr sz="17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27"/>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Clr>
                <a:schemeClr val="dk1"/>
              </a:buClr>
              <a:buSzPts val="1100"/>
              <a:buFont typeface="Arial" panose="020B0604020202090204"/>
              <a:buNone/>
            </a:pPr>
            <a:r>
              <a:rPr lang="en-GB" sz="2200" b="1">
                <a:latin typeface="Times New Roman" panose="02020503050405090304"/>
                <a:ea typeface="Times New Roman" panose="02020503050405090304"/>
                <a:cs typeface="Times New Roman" panose="02020503050405090304"/>
                <a:sym typeface="Times New Roman" panose="02020503050405090304"/>
              </a:rPr>
              <a:t>DETAILS OF MODULE DESIGN</a:t>
            </a:r>
            <a:endParaRPr sz="2200"/>
          </a:p>
        </p:txBody>
      </p:sp>
      <p:sp>
        <p:nvSpPr>
          <p:cNvPr id="135" name="Google Shape;135;p27"/>
          <p:cNvSpPr txBox="1"/>
          <p:nvPr>
            <p:ph type="body" idx="1"/>
          </p:nvPr>
        </p:nvSpPr>
        <p:spPr>
          <a:xfrm>
            <a:off x="311700" y="1164900"/>
            <a:ext cx="8520600" cy="34164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Clr>
                <a:schemeClr val="dk1"/>
              </a:buClr>
              <a:buSzPts val="1100"/>
              <a:buFont typeface="Arial" panose="020B0604020202090204"/>
              <a:buNone/>
            </a:pP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l" rtl="0">
              <a:lnSpc>
                <a:spcPct val="150000"/>
              </a:lnSpc>
              <a:spcBef>
                <a:spcPts val="0"/>
              </a:spcBef>
              <a:spcAft>
                <a:spcPts val="0"/>
              </a:spcAft>
              <a:buClr>
                <a:schemeClr val="dk1"/>
              </a:buClr>
              <a:buSzPts val="1100"/>
              <a:buFont typeface="Arial" panose="020B0604020202090204"/>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List of Modules: </a:t>
            </a:r>
            <a:endParaRPr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342900" algn="l" rtl="0">
              <a:lnSpc>
                <a:spcPct val="150000"/>
              </a:lnSpc>
              <a:spcBef>
                <a:spcPts val="0"/>
              </a:spcBef>
              <a:spcAft>
                <a:spcPts val="0"/>
              </a:spcAft>
              <a:buClr>
                <a:schemeClr val="dk1"/>
              </a:buClr>
              <a:buSzPts val="1800"/>
              <a:buFont typeface="Times New Roman" panose="02020503050405090304"/>
              <a:buAutoNum type="arabicPeriod"/>
            </a:pPr>
            <a:r>
              <a:rPr lang="en-GB">
                <a:solidFill>
                  <a:schemeClr val="dk1"/>
                </a:solidFill>
                <a:latin typeface="Times New Roman" panose="02020503050405090304"/>
                <a:ea typeface="Times New Roman" panose="02020503050405090304"/>
                <a:cs typeface="Times New Roman" panose="02020503050405090304"/>
                <a:sym typeface="Times New Roman" panose="02020503050405090304"/>
              </a:rPr>
              <a:t>Monitoring Phase</a:t>
            </a:r>
            <a:endParaRPr>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342900" algn="l" rtl="0">
              <a:lnSpc>
                <a:spcPct val="150000"/>
              </a:lnSpc>
              <a:spcBef>
                <a:spcPts val="0"/>
              </a:spcBef>
              <a:spcAft>
                <a:spcPts val="0"/>
              </a:spcAft>
              <a:buClr>
                <a:schemeClr val="dk1"/>
              </a:buClr>
              <a:buSzPts val="1800"/>
              <a:buFont typeface="Times New Roman" panose="02020503050405090304"/>
              <a:buAutoNum type="arabicPeriod"/>
            </a:pPr>
            <a:r>
              <a:rPr lang="en-GB">
                <a:solidFill>
                  <a:schemeClr val="dk1"/>
                </a:solidFill>
                <a:latin typeface="Times New Roman" panose="02020503050405090304"/>
                <a:ea typeface="Times New Roman" panose="02020503050405090304"/>
                <a:cs typeface="Times New Roman" panose="02020503050405090304"/>
                <a:sym typeface="Times New Roman" panose="02020503050405090304"/>
              </a:rPr>
              <a:t>Processing Phase</a:t>
            </a:r>
            <a:endParaRPr>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342900" algn="l" rtl="0">
              <a:lnSpc>
                <a:spcPct val="150000"/>
              </a:lnSpc>
              <a:spcBef>
                <a:spcPts val="0"/>
              </a:spcBef>
              <a:spcAft>
                <a:spcPts val="0"/>
              </a:spcAft>
              <a:buClr>
                <a:schemeClr val="dk1"/>
              </a:buClr>
              <a:buSzPts val="1800"/>
              <a:buFont typeface="Times New Roman" panose="02020503050405090304"/>
              <a:buAutoNum type="arabicPeriod"/>
            </a:pPr>
            <a:r>
              <a:rPr lang="en-GB">
                <a:solidFill>
                  <a:schemeClr val="dk1"/>
                </a:solidFill>
                <a:latin typeface="Times New Roman" panose="02020503050405090304"/>
                <a:ea typeface="Times New Roman" panose="02020503050405090304"/>
                <a:cs typeface="Times New Roman" panose="02020503050405090304"/>
                <a:sym typeface="Times New Roman" panose="02020503050405090304"/>
              </a:rPr>
              <a:t>Analysis Phase</a:t>
            </a:r>
            <a:endParaRPr>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342900" algn="l" rtl="0">
              <a:lnSpc>
                <a:spcPct val="150000"/>
              </a:lnSpc>
              <a:spcBef>
                <a:spcPts val="0"/>
              </a:spcBef>
              <a:spcAft>
                <a:spcPts val="0"/>
              </a:spcAft>
              <a:buClr>
                <a:schemeClr val="dk1"/>
              </a:buClr>
              <a:buSzPts val="1800"/>
              <a:buFont typeface="Times New Roman" panose="02020503050405090304"/>
              <a:buAutoNum type="arabicPeriod"/>
            </a:pPr>
            <a:r>
              <a:rPr lang="en-GB">
                <a:solidFill>
                  <a:schemeClr val="dk1"/>
                </a:solidFill>
                <a:latin typeface="Times New Roman" panose="02020503050405090304"/>
                <a:ea typeface="Times New Roman" panose="02020503050405090304"/>
                <a:cs typeface="Times New Roman" panose="02020503050405090304"/>
                <a:sym typeface="Times New Roman" panose="02020503050405090304"/>
              </a:rPr>
              <a:t>Prediction Phase</a:t>
            </a:r>
            <a:endParaRPr>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342900" algn="l" rtl="0">
              <a:lnSpc>
                <a:spcPct val="150000"/>
              </a:lnSpc>
              <a:spcBef>
                <a:spcPts val="0"/>
              </a:spcBef>
              <a:spcAft>
                <a:spcPts val="0"/>
              </a:spcAft>
              <a:buClr>
                <a:schemeClr val="dk1"/>
              </a:buClr>
              <a:buSzPts val="1800"/>
              <a:buFont typeface="Times New Roman" panose="02020503050405090304"/>
              <a:buAutoNum type="arabicPeriod"/>
            </a:pPr>
            <a:r>
              <a:rPr lang="en-GB">
                <a:solidFill>
                  <a:schemeClr val="dk1"/>
                </a:solidFill>
                <a:latin typeface="Times New Roman" panose="02020503050405090304"/>
                <a:ea typeface="Times New Roman" panose="02020503050405090304"/>
                <a:cs typeface="Times New Roman" panose="02020503050405090304"/>
                <a:sym typeface="Times New Roman" panose="02020503050405090304"/>
              </a:rPr>
              <a:t>Response Phase</a:t>
            </a:r>
            <a:endParaRPr>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1200"/>
              </a:spcAft>
              <a:buNone/>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311700" y="422900"/>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Clr>
                <a:schemeClr val="dk1"/>
              </a:buClr>
              <a:buSzPct val="55000"/>
              <a:buFont typeface="Arial" panose="020B0604020202090204"/>
              <a:buNone/>
            </a:pPr>
            <a:r>
              <a:rPr lang="en-GB" sz="2000" b="1">
                <a:latin typeface="Times New Roman" panose="02020503050405090304"/>
                <a:ea typeface="Times New Roman" panose="02020503050405090304"/>
                <a:cs typeface="Times New Roman" panose="02020503050405090304"/>
                <a:sym typeface="Times New Roman" panose="02020503050405090304"/>
              </a:rPr>
              <a:t>MONITORING PHASE: </a:t>
            </a:r>
            <a:endParaRPr sz="2000" b="1">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p>
        </p:txBody>
      </p:sp>
      <p:sp>
        <p:nvSpPr>
          <p:cNvPr id="141" name="Google Shape;141;p28"/>
          <p:cNvSpPr txBox="1"/>
          <p:nvPr>
            <p:ph type="body" idx="1"/>
          </p:nvPr>
        </p:nvSpPr>
        <p:spPr>
          <a:xfrm>
            <a:off x="311700" y="1243300"/>
            <a:ext cx="8520600" cy="3484200"/>
          </a:xfrm>
          <a:prstGeom prst="rect">
            <a:avLst/>
          </a:prstGeom>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The monitoring module's initial job is to capture all in-bound and out-bound data packets transiting the cloud network.</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The monitoring module employs sensors to sensitive network traffic to help in this operation. </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Furthermore, the monitoring module </a:t>
            </a: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may collect data packets</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from various application, transport, and network protocols such as TCP, UDP, ICMP, IP, HTTP, SMTP, and so on. </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Here, this is done by generating the normal and attack traffic using kali linux tools from Kali Linux to Metasploitable (Vulnerable Target Machine) and these packets are captured by using wireshark and collected the useful features by placing CICFlowmeter in Host Virtual Machine.</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None/>
            </a:pP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p29"/>
          <p:cNvSpPr txBox="1"/>
          <p:nvPr>
            <p:ph type="body" idx="1"/>
          </p:nvPr>
        </p:nvSpPr>
        <p:spPr>
          <a:xfrm>
            <a:off x="4759088" y="4485950"/>
            <a:ext cx="3032700" cy="605100"/>
          </a:xfrm>
          <a:prstGeom prst="rect">
            <a:avLst/>
          </a:prstGeom>
        </p:spPr>
        <p:txBody>
          <a:bodyPr spcFirstLastPara="1" wrap="square" lIns="91425" tIns="91425" rIns="91425" bIns="91425" anchor="ctr" anchorCtr="0">
            <a:normAutofit fontScale="77500"/>
          </a:bodyPr>
          <a:lstStyle/>
          <a:p>
            <a:pPr marL="0" lvl="0" indent="0" algn="l" rtl="0">
              <a:spcBef>
                <a:spcPts val="0"/>
              </a:spcBef>
              <a:spcAft>
                <a:spcPts val="0"/>
              </a:spcAft>
              <a:buNone/>
            </a:pPr>
            <a:r>
              <a:rPr lang="en-GB" sz="2100" b="1">
                <a:latin typeface="Times New Roman" panose="02020503050405090304"/>
                <a:ea typeface="Times New Roman" panose="02020503050405090304"/>
                <a:cs typeface="Times New Roman" panose="02020503050405090304"/>
                <a:sym typeface="Times New Roman" panose="02020503050405090304"/>
              </a:rPr>
              <a:t>Fig 5.1 MONITORING PHASE</a:t>
            </a:r>
            <a:endParaRPr sz="2100" b="1">
              <a:latin typeface="Times New Roman" panose="02020503050405090304"/>
              <a:ea typeface="Times New Roman" panose="02020503050405090304"/>
              <a:cs typeface="Times New Roman" panose="02020503050405090304"/>
              <a:sym typeface="Times New Roman" panose="02020503050405090304"/>
            </a:endParaRPr>
          </a:p>
        </p:txBody>
      </p:sp>
      <p:pic>
        <p:nvPicPr>
          <p:cNvPr id="147" name="Google Shape;147;p29"/>
          <p:cNvPicPr preferRelativeResize="0"/>
          <p:nvPr/>
        </p:nvPicPr>
        <p:blipFill>
          <a:blip r:embed="rId1"/>
          <a:stretch>
            <a:fillRect/>
          </a:stretch>
        </p:blipFill>
        <p:spPr>
          <a:xfrm>
            <a:off x="3440200" y="314150"/>
            <a:ext cx="5433176" cy="4171799"/>
          </a:xfrm>
          <a:prstGeom prst="rect">
            <a:avLst/>
          </a:prstGeom>
          <a:noFill/>
          <a:ln>
            <a:noFill/>
          </a:ln>
        </p:spPr>
      </p:pic>
      <p:sp>
        <p:nvSpPr>
          <p:cNvPr id="148" name="Google Shape;148;p29"/>
          <p:cNvSpPr txBox="1"/>
          <p:nvPr/>
        </p:nvSpPr>
        <p:spPr>
          <a:xfrm>
            <a:off x="57525" y="1471200"/>
            <a:ext cx="3274200" cy="2986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panose="020B0604020202090204"/>
              <a:buNone/>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Fig 5.1 describes the capturing of real-time traffic in the virtual machine set in azure environment, in which attack is stimulated from a Kali-Linux on the host machine and captured using CIC Flowmeter where 32 features are captured.</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sp>
        <p:nvSpPr>
          <p:cNvPr id="153" name="Google Shape;153;p30"/>
          <p:cNvSpPr txBox="1"/>
          <p:nvPr>
            <p:ph type="body" idx="1"/>
          </p:nvPr>
        </p:nvSpPr>
        <p:spPr>
          <a:xfrm>
            <a:off x="311700" y="333450"/>
            <a:ext cx="8520600" cy="42354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Clr>
                <a:schemeClr val="dk1"/>
              </a:buClr>
              <a:buSzPts val="1100"/>
              <a:buFont typeface="Arial" panose="020B0604020202090204"/>
              <a:buNone/>
            </a:pPr>
            <a:r>
              <a:rPr lang="en-GB" sz="1700" b="1">
                <a:solidFill>
                  <a:schemeClr val="dk1"/>
                </a:solidFill>
                <a:latin typeface="Times New Roman" panose="02020503050405090304"/>
                <a:ea typeface="Times New Roman" panose="02020503050405090304"/>
                <a:cs typeface="Times New Roman" panose="02020503050405090304"/>
                <a:sym typeface="Times New Roman" panose="02020503050405090304"/>
              </a:rPr>
              <a:t>Output: </a:t>
            </a: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Data packets of real-time traffic</a:t>
            </a:r>
            <a:endParaRPr sz="1700" b="1"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endParaRPr sz="1700" b="1"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r>
              <a:rPr lang="en-GB" sz="1700" b="1" i="1">
                <a:solidFill>
                  <a:schemeClr val="dk1"/>
                </a:solidFill>
                <a:latin typeface="Times New Roman" panose="02020503050405090304"/>
                <a:ea typeface="Times New Roman" panose="02020503050405090304"/>
                <a:cs typeface="Times New Roman" panose="02020503050405090304"/>
                <a:sym typeface="Times New Roman" panose="02020503050405090304"/>
              </a:rPr>
              <a:t>Steps:</a:t>
            </a:r>
            <a:endParaRPr sz="1700" b="1"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just" rtl="0">
              <a:lnSpc>
                <a:spcPct val="150000"/>
              </a:lnSpc>
              <a:spcBef>
                <a:spcPts val="0"/>
              </a:spcBef>
              <a:spcAft>
                <a:spcPts val="0"/>
              </a:spcAft>
              <a:buClr>
                <a:schemeClr val="dk1"/>
              </a:buClr>
              <a:buSzPts val="1700"/>
              <a:buFont typeface="Times New Roman" panose="02020503050405090304"/>
              <a:buAutoNum type="arabicPeriod"/>
            </a:pPr>
            <a:r>
              <a:rPr lang="en-GB" sz="1700" i="1">
                <a:solidFill>
                  <a:schemeClr val="dk1"/>
                </a:solidFill>
                <a:latin typeface="Times New Roman" panose="02020503050405090304"/>
                <a:ea typeface="Times New Roman" panose="02020503050405090304"/>
                <a:cs typeface="Times New Roman" panose="02020503050405090304"/>
                <a:sym typeface="Times New Roman" panose="02020503050405090304"/>
              </a:rPr>
              <a:t>Private Cloud is set with multiple Virtual Machine.</a:t>
            </a:r>
            <a:endParaRPr sz="17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just" rtl="0">
              <a:lnSpc>
                <a:spcPct val="150000"/>
              </a:lnSpc>
              <a:spcBef>
                <a:spcPts val="0"/>
              </a:spcBef>
              <a:spcAft>
                <a:spcPts val="0"/>
              </a:spcAft>
              <a:buClr>
                <a:schemeClr val="dk1"/>
              </a:buClr>
              <a:buSzPts val="1700"/>
              <a:buFont typeface="Times New Roman" panose="02020503050405090304"/>
              <a:buAutoNum type="arabicPeriod"/>
            </a:pPr>
            <a:r>
              <a:rPr lang="en-GB" sz="1700" i="1">
                <a:solidFill>
                  <a:schemeClr val="dk1"/>
                </a:solidFill>
                <a:latin typeface="Times New Roman" panose="02020503050405090304"/>
                <a:ea typeface="Times New Roman" panose="02020503050405090304"/>
                <a:cs typeface="Times New Roman" panose="02020503050405090304"/>
                <a:sym typeface="Times New Roman" panose="02020503050405090304"/>
              </a:rPr>
              <a:t>One Virtual Machine, say Kali Linux is used to generate different attack on the host machine.</a:t>
            </a:r>
            <a:endParaRPr sz="17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just" rtl="0">
              <a:lnSpc>
                <a:spcPct val="150000"/>
              </a:lnSpc>
              <a:spcBef>
                <a:spcPts val="0"/>
              </a:spcBef>
              <a:spcAft>
                <a:spcPts val="0"/>
              </a:spcAft>
              <a:buClr>
                <a:schemeClr val="dk1"/>
              </a:buClr>
              <a:buSzPts val="1700"/>
              <a:buFont typeface="Times New Roman" panose="02020503050405090304"/>
              <a:buAutoNum type="arabicPeriod"/>
            </a:pPr>
            <a:r>
              <a:rPr lang="en-GB" sz="1700" i="1">
                <a:solidFill>
                  <a:schemeClr val="dk1"/>
                </a:solidFill>
                <a:latin typeface="Times New Roman" panose="02020503050405090304"/>
                <a:ea typeface="Times New Roman" panose="02020503050405090304"/>
                <a:cs typeface="Times New Roman" panose="02020503050405090304"/>
                <a:sym typeface="Times New Roman" panose="02020503050405090304"/>
              </a:rPr>
              <a:t>CIC Flow meter is used in Host VM to capture the network traffic and export the data as CSV.</a:t>
            </a:r>
            <a:endParaRPr sz="17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just" rtl="0">
              <a:lnSpc>
                <a:spcPct val="150000"/>
              </a:lnSpc>
              <a:spcBef>
                <a:spcPts val="0"/>
              </a:spcBef>
              <a:spcAft>
                <a:spcPts val="0"/>
              </a:spcAft>
              <a:buClr>
                <a:schemeClr val="dk1"/>
              </a:buClr>
              <a:buSzPts val="1700"/>
              <a:buFont typeface="Times New Roman" panose="02020503050405090304"/>
              <a:buAutoNum type="arabicPeriod"/>
            </a:pPr>
            <a:r>
              <a:rPr lang="en-GB" sz="1700" i="1">
                <a:solidFill>
                  <a:schemeClr val="dk1"/>
                </a:solidFill>
                <a:latin typeface="Times New Roman" panose="02020503050405090304"/>
                <a:ea typeface="Times New Roman" panose="02020503050405090304"/>
                <a:cs typeface="Times New Roman" panose="02020503050405090304"/>
                <a:sym typeface="Times New Roman" panose="02020503050405090304"/>
              </a:rPr>
              <a:t>Feature Extraction is to be performed in the exported data.</a:t>
            </a:r>
            <a:endParaRPr sz="17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0"/>
              </a:spcBef>
              <a:spcAft>
                <a:spcPts val="1200"/>
              </a:spcAft>
              <a:buNone/>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Clr>
                <a:schemeClr val="dk1"/>
              </a:buClr>
              <a:buSzPts val="1100"/>
              <a:buFont typeface="Arial" panose="020B0604020202090204"/>
              <a:buNone/>
            </a:pPr>
            <a:r>
              <a:rPr lang="en-GB" sz="1800" b="1">
                <a:latin typeface="Times New Roman" panose="02020503050405090304"/>
                <a:ea typeface="Times New Roman" panose="02020503050405090304"/>
                <a:cs typeface="Times New Roman" panose="02020503050405090304"/>
                <a:sym typeface="Times New Roman" panose="02020503050405090304"/>
              </a:rPr>
              <a:t>PROCESSING PHASE:</a:t>
            </a:r>
            <a:endParaRPr sz="1800"/>
          </a:p>
        </p:txBody>
      </p:sp>
      <p:sp>
        <p:nvSpPr>
          <p:cNvPr id="159" name="Google Shape;159;p31"/>
          <p:cNvSpPr txBox="1"/>
          <p:nvPr>
            <p:ph type="body" idx="1"/>
          </p:nvPr>
        </p:nvSpPr>
        <p:spPr>
          <a:xfrm>
            <a:off x="311700" y="955725"/>
            <a:ext cx="8520600" cy="34695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55600" algn="just" rtl="0">
              <a:lnSpc>
                <a:spcPct val="150000"/>
              </a:lnSpc>
              <a:spcBef>
                <a:spcPts val="0"/>
              </a:spcBef>
              <a:spcAft>
                <a:spcPts val="0"/>
              </a:spcAft>
              <a:buClr>
                <a:schemeClr val="dk1"/>
              </a:buClr>
              <a:buSzPts val="20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It initially gets data records from the Monitoring phase and attempts to merge with already existing data that is </a:t>
            </a:r>
            <a:r>
              <a:rPr lang="en-GB" sz="1700" b="1">
                <a:solidFill>
                  <a:schemeClr val="dk1"/>
                </a:solidFill>
                <a:latin typeface="Times New Roman" panose="02020503050405090304"/>
                <a:ea typeface="Times New Roman" panose="02020503050405090304"/>
                <a:cs typeface="Times New Roman" panose="02020503050405090304"/>
                <a:sym typeface="Times New Roman" panose="02020503050405090304"/>
              </a:rPr>
              <a:t>CICIDS2017</a:t>
            </a: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55600" algn="just" rtl="0">
              <a:lnSpc>
                <a:spcPct val="150000"/>
              </a:lnSpc>
              <a:spcBef>
                <a:spcPts val="0"/>
              </a:spcBef>
              <a:spcAft>
                <a:spcPts val="0"/>
              </a:spcAft>
              <a:buClr>
                <a:schemeClr val="dk1"/>
              </a:buClr>
              <a:buSzPts val="20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After this </a:t>
            </a:r>
            <a:r>
              <a:rPr lang="en-GB" sz="1700" b="1">
                <a:solidFill>
                  <a:schemeClr val="dk1"/>
                </a:solidFill>
                <a:latin typeface="Times New Roman" panose="02020503050405090304"/>
                <a:ea typeface="Times New Roman" panose="02020503050405090304"/>
                <a:cs typeface="Times New Roman" panose="02020503050405090304"/>
                <a:sym typeface="Times New Roman" panose="02020503050405090304"/>
              </a:rPr>
              <a:t>the both collected data and the existing data </a:t>
            </a: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will go into the pre-processing where the Nan and infinite values are removed, Numeralization and Normalization will take place.</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55600" algn="just" rtl="0">
              <a:lnSpc>
                <a:spcPct val="150000"/>
              </a:lnSpc>
              <a:spcBef>
                <a:spcPts val="0"/>
              </a:spcBef>
              <a:spcAft>
                <a:spcPts val="0"/>
              </a:spcAft>
              <a:buClr>
                <a:schemeClr val="dk1"/>
              </a:buClr>
              <a:buSzPts val="20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These collected data is preprocessed in such a way that it can be fed to the SCAE model for feature extraction.</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None/>
            </a:pP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619375"/>
            <a:ext cx="8520600" cy="477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INTRODUCTION </a:t>
            </a:r>
            <a:endParaRPr b="1">
              <a:latin typeface="Times New Roman" panose="02020503050405090304"/>
              <a:ea typeface="Times New Roman" panose="02020503050405090304"/>
              <a:cs typeface="Times New Roman" panose="02020503050405090304"/>
              <a:sym typeface="Times New Roman" panose="02020503050405090304"/>
            </a:endParaRPr>
          </a:p>
        </p:txBody>
      </p:sp>
      <p:sp>
        <p:nvSpPr>
          <p:cNvPr id="63" name="Google Shape;63;p14"/>
          <p:cNvSpPr txBox="1"/>
          <p:nvPr>
            <p:ph type="body" idx="1"/>
          </p:nvPr>
        </p:nvSpPr>
        <p:spPr>
          <a:xfrm>
            <a:off x="311700" y="1292425"/>
            <a:ext cx="8520600" cy="3559800"/>
          </a:xfrm>
          <a:prstGeom prst="rect">
            <a:avLst/>
          </a:prstGeom>
        </p:spPr>
        <p:txBody>
          <a:bodyPr spcFirstLastPara="1" wrap="square" lIns="91425" tIns="91425" rIns="91425" bIns="91425" anchor="t" anchorCtr="0">
            <a:noAutofit/>
          </a:bodyPr>
          <a:lstStyle/>
          <a:p>
            <a:pPr marL="457200" lvl="0" indent="-349250" algn="just" rtl="0">
              <a:lnSpc>
                <a:spcPct val="140000"/>
              </a:lnSpc>
              <a:spcBef>
                <a:spcPts val="0"/>
              </a:spcBef>
              <a:spcAft>
                <a:spcPts val="0"/>
              </a:spcAft>
              <a:buSzPts val="19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An  intrusion detection system (IDS) is a monitoring tool that keeps track of suspicious activity and sends out warnings when it finds something suspicious.</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9250" algn="just" rtl="0">
              <a:lnSpc>
                <a:spcPct val="140000"/>
              </a:lnSpc>
              <a:spcBef>
                <a:spcPts val="0"/>
              </a:spcBef>
              <a:spcAft>
                <a:spcPts val="0"/>
              </a:spcAft>
              <a:buSzPts val="19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To address this issue, machine learning algorithms are increasingly being used in IDSs to improve their accuracy and reduce false positives.</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9250" algn="just" rtl="0">
              <a:lnSpc>
                <a:spcPct val="140000"/>
              </a:lnSpc>
              <a:spcBef>
                <a:spcPts val="0"/>
              </a:spcBef>
              <a:spcAft>
                <a:spcPts val="0"/>
              </a:spcAft>
              <a:buSzPts val="19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The proposed </a:t>
            </a:r>
            <a:r>
              <a:rPr lang="en-GB" sz="1700" b="1">
                <a:solidFill>
                  <a:schemeClr val="dk1"/>
                </a:solidFill>
                <a:latin typeface="Times New Roman" panose="02020503050405090304"/>
                <a:ea typeface="Times New Roman" panose="02020503050405090304"/>
                <a:cs typeface="Times New Roman" panose="02020503050405090304"/>
                <a:sym typeface="Times New Roman" panose="02020503050405090304"/>
              </a:rPr>
              <a:t>hybrid IDS</a:t>
            </a: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 uses a combination of supervised algorithms such as decision tree, LSTM for intrusion detection.</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49250" algn="just" rtl="0">
              <a:lnSpc>
                <a:spcPct val="140000"/>
              </a:lnSpc>
              <a:spcBef>
                <a:spcPts val="0"/>
              </a:spcBef>
              <a:spcAft>
                <a:spcPts val="0"/>
              </a:spcAft>
              <a:buSzPts val="19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The IDS is evaluated using the </a:t>
            </a:r>
            <a:r>
              <a:rPr lang="en-GB" sz="1700" b="1">
                <a:solidFill>
                  <a:schemeClr val="dk1"/>
                </a:solidFill>
                <a:latin typeface="Times New Roman" panose="02020503050405090304"/>
                <a:ea typeface="Times New Roman" panose="02020503050405090304"/>
                <a:cs typeface="Times New Roman" panose="02020503050405090304"/>
                <a:sym typeface="Times New Roman" panose="02020503050405090304"/>
              </a:rPr>
              <a:t>CICIDS2017 dataset </a:t>
            </a: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and the results indicate that the proposed IDS is able to detect intrusions with a high degree of accuracy.</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05000"/>
              </a:lnSpc>
              <a:spcBef>
                <a:spcPts val="0"/>
              </a:spcBef>
              <a:spcAft>
                <a:spcPts val="1200"/>
              </a:spcAft>
              <a:buNone/>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32"/>
          <p:cNvSpPr txBox="1"/>
          <p:nvPr>
            <p:ph type="body" idx="1"/>
          </p:nvPr>
        </p:nvSpPr>
        <p:spPr>
          <a:xfrm>
            <a:off x="4343950" y="4538400"/>
            <a:ext cx="3096600" cy="605100"/>
          </a:xfrm>
          <a:prstGeom prst="rect">
            <a:avLst/>
          </a:prstGeom>
        </p:spPr>
        <p:txBody>
          <a:bodyPr spcFirstLastPara="1" wrap="square" lIns="91425" tIns="91425" rIns="91425" bIns="91425" anchor="ctr" anchorCtr="0">
            <a:normAutofit fontScale="77500"/>
          </a:bodyPr>
          <a:lstStyle/>
          <a:p>
            <a:pPr marL="0" lvl="0" indent="0" algn="l" rtl="0">
              <a:spcBef>
                <a:spcPts val="0"/>
              </a:spcBef>
              <a:spcAft>
                <a:spcPts val="0"/>
              </a:spcAft>
              <a:buNone/>
            </a:pPr>
            <a:r>
              <a:rPr lang="en-GB" sz="2100" b="1">
                <a:latin typeface="Times New Roman" panose="02020503050405090304"/>
                <a:ea typeface="Times New Roman" panose="02020503050405090304"/>
                <a:cs typeface="Times New Roman" panose="02020503050405090304"/>
                <a:sym typeface="Times New Roman" panose="02020503050405090304"/>
              </a:rPr>
              <a:t>Fig 5.2 PROCESSING PHASE </a:t>
            </a:r>
            <a:endParaRPr sz="2100" b="1">
              <a:latin typeface="Times New Roman" panose="02020503050405090304"/>
              <a:ea typeface="Times New Roman" panose="02020503050405090304"/>
              <a:cs typeface="Times New Roman" panose="02020503050405090304"/>
              <a:sym typeface="Times New Roman" panose="02020503050405090304"/>
            </a:endParaRPr>
          </a:p>
        </p:txBody>
      </p:sp>
      <p:pic>
        <p:nvPicPr>
          <p:cNvPr id="165" name="Google Shape;165;p32"/>
          <p:cNvPicPr preferRelativeResize="0"/>
          <p:nvPr/>
        </p:nvPicPr>
        <p:blipFill>
          <a:blip r:embed="rId1"/>
          <a:stretch>
            <a:fillRect/>
          </a:stretch>
        </p:blipFill>
        <p:spPr>
          <a:xfrm>
            <a:off x="2988750" y="251950"/>
            <a:ext cx="5630200" cy="4232301"/>
          </a:xfrm>
          <a:prstGeom prst="rect">
            <a:avLst/>
          </a:prstGeom>
          <a:noFill/>
          <a:ln>
            <a:noFill/>
          </a:ln>
        </p:spPr>
      </p:pic>
      <p:sp>
        <p:nvSpPr>
          <p:cNvPr id="166" name="Google Shape;166;p32"/>
          <p:cNvSpPr txBox="1"/>
          <p:nvPr/>
        </p:nvSpPr>
        <p:spPr>
          <a:xfrm>
            <a:off x="207875" y="1364975"/>
            <a:ext cx="2267400" cy="2277900"/>
          </a:xfrm>
          <a:prstGeom prst="rect">
            <a:avLst/>
          </a:prstGeom>
          <a:noFill/>
          <a:ln>
            <a:noFill/>
          </a:ln>
        </p:spPr>
        <p:txBody>
          <a:bodyPr spcFirstLastPara="1" wrap="square" lIns="91425" tIns="91425" rIns="91425" bIns="91425" anchor="t" anchorCtr="0">
            <a:spAutoFit/>
          </a:bodyPr>
          <a:lstStyle/>
          <a:p>
            <a:pPr marL="457200" lvl="0" indent="0" algn="just" rtl="0">
              <a:lnSpc>
                <a:spcPct val="150000"/>
              </a:lnSpc>
              <a:spcBef>
                <a:spcPts val="0"/>
              </a:spcBef>
              <a:spcAft>
                <a:spcPts val="0"/>
              </a:spcAft>
              <a:buNone/>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In Fig 5.2 the processing module completes all necessary missions, prior to the forecast procedure. </a:t>
            </a:r>
            <a:endPar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p33"/>
          <p:cNvSpPr txBox="1"/>
          <p:nvPr>
            <p:ph type="body" idx="1"/>
          </p:nvPr>
        </p:nvSpPr>
        <p:spPr>
          <a:xfrm>
            <a:off x="311700" y="391575"/>
            <a:ext cx="8520600" cy="42255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Input:</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Collected Data Packets</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50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Output: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Preprocessed data</a:t>
            </a:r>
            <a:endParaRPr sz="1700" b="1"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endParaRPr sz="1700" b="1"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r>
              <a:rPr lang="en-GB" sz="1700" b="1" i="1">
                <a:solidFill>
                  <a:schemeClr val="dk1"/>
                </a:solidFill>
                <a:latin typeface="Times New Roman" panose="02020503050405090304"/>
                <a:ea typeface="Times New Roman" panose="02020503050405090304"/>
                <a:cs typeface="Times New Roman" panose="02020503050405090304"/>
                <a:sym typeface="Times New Roman" panose="02020503050405090304"/>
              </a:rPr>
              <a:t>Algorithm: </a:t>
            </a:r>
            <a:endParaRPr sz="1700" b="1"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just" rtl="0">
              <a:lnSpc>
                <a:spcPct val="150000"/>
              </a:lnSpc>
              <a:spcBef>
                <a:spcPts val="0"/>
              </a:spcBef>
              <a:spcAft>
                <a:spcPts val="0"/>
              </a:spcAft>
              <a:buClr>
                <a:schemeClr val="dk1"/>
              </a:buClr>
              <a:buSzPts val="1700"/>
              <a:buFont typeface="Times New Roman" panose="02020503050405090304"/>
              <a:buAutoNum type="arabicPeriod"/>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Remove Nan values and infinite values</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just" rtl="0">
              <a:lnSpc>
                <a:spcPct val="150000"/>
              </a:lnSpc>
              <a:spcBef>
                <a:spcPts val="0"/>
              </a:spcBef>
              <a:spcAft>
                <a:spcPts val="0"/>
              </a:spcAft>
              <a:buClr>
                <a:schemeClr val="dk1"/>
              </a:buClr>
              <a:buSzPts val="1700"/>
              <a:buFont typeface="Times New Roman" panose="02020503050405090304"/>
              <a:buAutoNum type="arabicPeriod"/>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Using label encoder fit the labels and transform it into numbers</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just" rtl="0">
              <a:lnSpc>
                <a:spcPct val="150000"/>
              </a:lnSpc>
              <a:spcBef>
                <a:spcPts val="0"/>
              </a:spcBef>
              <a:spcAft>
                <a:spcPts val="0"/>
              </a:spcAft>
              <a:buClr>
                <a:schemeClr val="dk1"/>
              </a:buClr>
              <a:buSzPts val="1700"/>
              <a:buFont typeface="Times New Roman" panose="02020503050405090304"/>
              <a:buAutoNum type="arabicPeriod"/>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Split the features and targets</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just" rtl="0">
              <a:lnSpc>
                <a:spcPct val="150000"/>
              </a:lnSpc>
              <a:spcBef>
                <a:spcPts val="0"/>
              </a:spcBef>
              <a:spcAft>
                <a:spcPts val="0"/>
              </a:spcAft>
              <a:buClr>
                <a:schemeClr val="dk1"/>
              </a:buClr>
              <a:buSzPts val="1700"/>
              <a:buFont typeface="Times New Roman" panose="02020503050405090304"/>
              <a:buAutoNum type="arabicPeriod"/>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Use normalizer as Min Max scaler</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371600" lvl="0" indent="457200" algn="just" rtl="0">
              <a:lnSpc>
                <a:spcPct val="150000"/>
              </a:lnSpc>
              <a:spcBef>
                <a:spcPts val="0"/>
              </a:spcBef>
              <a:spcAft>
                <a:spcPts val="0"/>
              </a:spcAft>
              <a:buClr>
                <a:schemeClr val="dk1"/>
              </a:buClr>
              <a:buSzPts val="1100"/>
              <a:buFont typeface="Arial" panose="020B0604020202090204"/>
              <a:buNone/>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xi = (xi - min) / (max - min).</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just" rtl="0">
              <a:lnSpc>
                <a:spcPct val="150000"/>
              </a:lnSpc>
              <a:spcBef>
                <a:spcPts val="0"/>
              </a:spcBef>
              <a:spcAft>
                <a:spcPts val="0"/>
              </a:spcAft>
              <a:buClr>
                <a:schemeClr val="dk1"/>
              </a:buClr>
              <a:buSzPts val="1700"/>
              <a:buFont typeface="Times New Roman" panose="02020503050405090304"/>
              <a:buAutoNum type="arabicPeriod"/>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Split the data into train and test.</a:t>
            </a:r>
            <a:endParaRPr sz="17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311700" y="178600"/>
            <a:ext cx="8520600" cy="5727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panose="020B0604020202090204"/>
              <a:buNone/>
            </a:pPr>
            <a:r>
              <a:rPr lang="en-GB" sz="1700" b="1">
                <a:latin typeface="Times New Roman" panose="02020503050405090304"/>
                <a:ea typeface="Times New Roman" panose="02020503050405090304"/>
                <a:cs typeface="Times New Roman" panose="02020503050405090304"/>
                <a:sym typeface="Times New Roman" panose="02020503050405090304"/>
              </a:rPr>
              <a:t>PREDICTION PHASE: </a:t>
            </a:r>
            <a:endParaRPr sz="1700"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spcBef>
                <a:spcPts val="0"/>
              </a:spcBef>
              <a:spcAft>
                <a:spcPts val="0"/>
              </a:spcAft>
              <a:buNone/>
            </a:pPr>
            <a:endParaRPr sz="1700">
              <a:latin typeface="Times New Roman" panose="02020503050405090304"/>
              <a:ea typeface="Times New Roman" panose="02020503050405090304"/>
              <a:cs typeface="Times New Roman" panose="02020503050405090304"/>
              <a:sym typeface="Times New Roman" panose="02020503050405090304"/>
            </a:endParaRPr>
          </a:p>
        </p:txBody>
      </p:sp>
      <p:sp>
        <p:nvSpPr>
          <p:cNvPr id="177" name="Google Shape;177;p34"/>
          <p:cNvSpPr txBox="1"/>
          <p:nvPr>
            <p:ph type="body" idx="1"/>
          </p:nvPr>
        </p:nvSpPr>
        <p:spPr>
          <a:xfrm>
            <a:off x="311700" y="751300"/>
            <a:ext cx="8520600" cy="4463100"/>
          </a:xfrm>
          <a:prstGeom prst="rect">
            <a:avLst/>
          </a:prstGeom>
        </p:spPr>
        <p:txBody>
          <a:bodyPr spcFirstLastPara="1" wrap="square" lIns="91425" tIns="91425" rIns="91425" bIns="91425" anchor="t" anchorCtr="0">
            <a:noAutofit/>
          </a:bodyPr>
          <a:lstStyle/>
          <a:p>
            <a:pPr marL="457200" lvl="0" indent="-327025" algn="just" rtl="0">
              <a:lnSpc>
                <a:spcPct val="150000"/>
              </a:lnSpc>
              <a:spcBef>
                <a:spcPts val="0"/>
              </a:spcBef>
              <a:spcAft>
                <a:spcPts val="0"/>
              </a:spcAft>
              <a:buClr>
                <a:schemeClr val="dk1"/>
              </a:buClr>
              <a:buSzPts val="1550"/>
              <a:buFont typeface="Times New Roman" panose="02020503050405090304"/>
              <a:buChar char="●"/>
            </a:pPr>
            <a:r>
              <a:rPr lang="en-GB" sz="1550">
                <a:solidFill>
                  <a:schemeClr val="dk1"/>
                </a:solidFill>
                <a:latin typeface="Times New Roman" panose="02020503050405090304"/>
                <a:ea typeface="Times New Roman" panose="02020503050405090304"/>
                <a:cs typeface="Times New Roman" panose="02020503050405090304"/>
                <a:sym typeface="Times New Roman" panose="02020503050405090304"/>
              </a:rPr>
              <a:t>The data collected from the processing module will go through </a:t>
            </a:r>
            <a:r>
              <a:rPr lang="en-GB" sz="1550" b="1">
                <a:solidFill>
                  <a:schemeClr val="dk1"/>
                </a:solidFill>
                <a:latin typeface="Times New Roman" panose="02020503050405090304"/>
                <a:ea typeface="Times New Roman" panose="02020503050405090304"/>
                <a:cs typeface="Times New Roman" panose="02020503050405090304"/>
                <a:sym typeface="Times New Roman" panose="02020503050405090304"/>
              </a:rPr>
              <a:t>the feature extraction algorithm (SCAE) </a:t>
            </a:r>
            <a:r>
              <a:rPr lang="en-GB" sz="1550">
                <a:solidFill>
                  <a:schemeClr val="dk1"/>
                </a:solidFill>
                <a:latin typeface="Times New Roman" panose="02020503050405090304"/>
                <a:ea typeface="Times New Roman" panose="02020503050405090304"/>
                <a:cs typeface="Times New Roman" panose="02020503050405090304"/>
                <a:sym typeface="Times New Roman" panose="02020503050405090304"/>
              </a:rPr>
              <a:t>and produce an output dataset, which will be used as the input dataset to Feature Selection and Hyper parameter selection in Analysis phase and this phase will receive the data form analysis phase and that data, collected hyper parameters are used to train the model. </a:t>
            </a:r>
            <a:endParaRPr sz="155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7025" algn="just" rtl="0">
              <a:lnSpc>
                <a:spcPct val="150000"/>
              </a:lnSpc>
              <a:spcBef>
                <a:spcPts val="0"/>
              </a:spcBef>
              <a:spcAft>
                <a:spcPts val="0"/>
              </a:spcAft>
              <a:buClr>
                <a:schemeClr val="dk1"/>
              </a:buClr>
              <a:buSzPts val="1550"/>
              <a:buFont typeface="Times New Roman" panose="02020503050405090304"/>
              <a:buChar char="●"/>
            </a:pPr>
            <a:r>
              <a:rPr lang="en-GB" sz="1550">
                <a:solidFill>
                  <a:schemeClr val="dk1"/>
                </a:solidFill>
                <a:latin typeface="Times New Roman" panose="02020503050405090304"/>
                <a:ea typeface="Times New Roman" panose="02020503050405090304"/>
                <a:cs typeface="Times New Roman" panose="02020503050405090304"/>
                <a:sym typeface="Times New Roman" panose="02020503050405090304"/>
              </a:rPr>
              <a:t>The created model performs two sequential tasks, which is the core of the proposed CIDS. The first step is to build the </a:t>
            </a:r>
            <a:r>
              <a:rPr lang="en-GB" sz="1550" b="1">
                <a:solidFill>
                  <a:schemeClr val="dk1"/>
                </a:solidFill>
                <a:latin typeface="Times New Roman" panose="02020503050405090304"/>
                <a:ea typeface="Times New Roman" panose="02020503050405090304"/>
                <a:cs typeface="Times New Roman" panose="02020503050405090304"/>
                <a:sym typeface="Times New Roman" panose="02020503050405090304"/>
              </a:rPr>
              <a:t>weighted average ensemble system</a:t>
            </a:r>
            <a:r>
              <a:rPr lang="en-GB" sz="1550">
                <a:solidFill>
                  <a:schemeClr val="dk1"/>
                </a:solidFill>
                <a:latin typeface="Times New Roman" panose="02020503050405090304"/>
                <a:ea typeface="Times New Roman" panose="02020503050405090304"/>
                <a:cs typeface="Times New Roman" panose="02020503050405090304"/>
                <a:sym typeface="Times New Roman" panose="02020503050405090304"/>
              </a:rPr>
              <a:t> utilizing the previously trained decision tree and LSTM models, where the weights for that ensemble model will be generated by the fitness function of the genetic algorithm.</a:t>
            </a:r>
            <a:endParaRPr sz="155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7025" algn="just" rtl="0">
              <a:lnSpc>
                <a:spcPct val="150000"/>
              </a:lnSpc>
              <a:spcBef>
                <a:spcPts val="0"/>
              </a:spcBef>
              <a:spcAft>
                <a:spcPts val="0"/>
              </a:spcAft>
              <a:buClr>
                <a:schemeClr val="dk1"/>
              </a:buClr>
              <a:buSzPts val="1550"/>
              <a:buFont typeface="Times New Roman" panose="02020503050405090304"/>
              <a:buChar char="●"/>
            </a:pPr>
            <a:r>
              <a:rPr lang="en-GB" sz="1550">
                <a:solidFill>
                  <a:schemeClr val="dk1"/>
                </a:solidFill>
                <a:latin typeface="Times New Roman" panose="02020503050405090304"/>
                <a:ea typeface="Times New Roman" panose="02020503050405090304"/>
                <a:cs typeface="Times New Roman" panose="02020503050405090304"/>
                <a:sym typeface="Times New Roman" panose="02020503050405090304"/>
              </a:rPr>
              <a:t> The prediction module's second purpose is to successively choose a data record from the preprocessed, unseen database. Following that, the selected data record is tested using the ensemble system, and the weighted ensemble engine's final judgment is sent to the response module.</a:t>
            </a:r>
            <a:endParaRPr sz="155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0"/>
              </a:spcBef>
              <a:spcAft>
                <a:spcPts val="1200"/>
              </a:spcAft>
              <a:buNone/>
            </a:pPr>
            <a:endParaRPr sz="16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35"/>
          <p:cNvSpPr txBox="1"/>
          <p:nvPr>
            <p:ph type="body" idx="1"/>
          </p:nvPr>
        </p:nvSpPr>
        <p:spPr>
          <a:xfrm>
            <a:off x="3929725" y="4422700"/>
            <a:ext cx="3144600" cy="605100"/>
          </a:xfrm>
          <a:prstGeom prst="rect">
            <a:avLst/>
          </a:prstGeom>
        </p:spPr>
        <p:txBody>
          <a:bodyPr spcFirstLastPara="1" wrap="square" lIns="91425" tIns="91425" rIns="91425" bIns="91425" anchor="ctr" anchorCtr="0">
            <a:normAutofit fontScale="92500"/>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5.3 PREDICTION PHASE</a:t>
            </a:r>
            <a:endParaRPr b="1">
              <a:latin typeface="Times New Roman" panose="02020503050405090304"/>
              <a:ea typeface="Times New Roman" panose="02020503050405090304"/>
              <a:cs typeface="Times New Roman" panose="02020503050405090304"/>
              <a:sym typeface="Times New Roman" panose="02020503050405090304"/>
            </a:endParaRPr>
          </a:p>
        </p:txBody>
      </p:sp>
      <p:pic>
        <p:nvPicPr>
          <p:cNvPr id="183" name="Google Shape;183;p35"/>
          <p:cNvPicPr preferRelativeResize="0"/>
          <p:nvPr/>
        </p:nvPicPr>
        <p:blipFill>
          <a:blip r:embed="rId1"/>
          <a:stretch>
            <a:fillRect/>
          </a:stretch>
        </p:blipFill>
        <p:spPr>
          <a:xfrm>
            <a:off x="1515300" y="315875"/>
            <a:ext cx="7531702" cy="3963049"/>
          </a:xfrm>
          <a:prstGeom prst="rect">
            <a:avLst/>
          </a:prstGeom>
          <a:noFill/>
          <a:ln>
            <a:noFill/>
          </a:ln>
        </p:spPr>
      </p:pic>
      <p:sp>
        <p:nvSpPr>
          <p:cNvPr id="184" name="Google Shape;184;p35"/>
          <p:cNvSpPr txBox="1"/>
          <p:nvPr/>
        </p:nvSpPr>
        <p:spPr>
          <a:xfrm>
            <a:off x="0" y="627025"/>
            <a:ext cx="1395900" cy="4225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panose="020B0604020202090204"/>
              <a:buNone/>
            </a:pP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In Fig 5.4 the prediction module collects the data from the processing module and checks whether there are any vulnerabilities while merging and resolve them.</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p36"/>
          <p:cNvSpPr txBox="1"/>
          <p:nvPr>
            <p:ph type="body" idx="1"/>
          </p:nvPr>
        </p:nvSpPr>
        <p:spPr>
          <a:xfrm>
            <a:off x="311700" y="269900"/>
            <a:ext cx="8520600" cy="4873500"/>
          </a:xfrm>
          <a:prstGeom prst="rect">
            <a:avLst/>
          </a:prstGeom>
        </p:spPr>
        <p:txBody>
          <a:bodyPr spcFirstLastPara="1" wrap="square" lIns="91425" tIns="91425" rIns="91425" bIns="91425" anchor="t" anchorCtr="0">
            <a:normAutofit/>
          </a:bodyPr>
          <a:lstStyle/>
          <a:p>
            <a:pPr marL="457200" lvl="0" indent="-323850" algn="just" rtl="0">
              <a:lnSpc>
                <a:spcPct val="150000"/>
              </a:lnSpc>
              <a:spcBef>
                <a:spcPts val="0"/>
              </a:spcBef>
              <a:spcAft>
                <a:spcPts val="0"/>
              </a:spcAft>
              <a:buClr>
                <a:schemeClr val="dk1"/>
              </a:buClr>
              <a:buSzPts val="1500"/>
              <a:buFont typeface="Times New Roman" panose="02020503050405090304"/>
              <a:buChar char="●"/>
            </a:pP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First of all, convert the dataset from unbalanced to balanced label encoding, and then normalization is needed. The mini-max transformation is used for normalization, </a:t>
            </a: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2286000" lvl="4" indent="-323850" algn="just" rtl="0">
              <a:lnSpc>
                <a:spcPct val="150000"/>
              </a:lnSpc>
              <a:spcBef>
                <a:spcPts val="0"/>
              </a:spcBef>
              <a:spcAft>
                <a:spcPts val="0"/>
              </a:spcAft>
              <a:buClr>
                <a:schemeClr val="dk1"/>
              </a:buClr>
              <a:buSzPts val="1500"/>
              <a:buFont typeface="Times New Roman" panose="02020503050405090304"/>
              <a:buChar char="○"/>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xi = (xi - min) / (max - min).</a:t>
            </a: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None/>
            </a:pPr>
            <a:endParaRPr sz="13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Input:</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 Dataset from Processing phase</a:t>
            </a: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Output: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Feature Extracted data (32 features)</a:t>
            </a: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None/>
            </a:pP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r>
              <a:rPr lang="en-GB" sz="1500" b="1" i="1">
                <a:solidFill>
                  <a:schemeClr val="dk1"/>
                </a:solidFill>
                <a:latin typeface="Times New Roman" panose="02020503050405090304"/>
                <a:ea typeface="Times New Roman" panose="02020503050405090304"/>
                <a:cs typeface="Times New Roman" panose="02020503050405090304"/>
                <a:sym typeface="Times New Roman" panose="02020503050405090304"/>
              </a:rPr>
              <a:t>Algorithm-SCAE: </a:t>
            </a:r>
            <a:endParaRPr sz="1500" b="1"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just" rtl="0">
              <a:lnSpc>
                <a:spcPct val="150000"/>
              </a:lnSpc>
              <a:spcBef>
                <a:spcPts val="0"/>
              </a:spcBef>
              <a:spcAft>
                <a:spcPts val="0"/>
              </a:spcAft>
              <a:buClr>
                <a:schemeClr val="dk1"/>
              </a:buClr>
              <a:buSzPts val="1500"/>
              <a:buFont typeface="Times New Roman" panose="02020503050405090304"/>
              <a:buAutoNum type="arabicPeriod"/>
            </a:pPr>
            <a:r>
              <a:rPr lang="en-GB" sz="1500" i="1">
                <a:solidFill>
                  <a:schemeClr val="dk1"/>
                </a:solidFill>
                <a:latin typeface="Times New Roman" panose="02020503050405090304"/>
                <a:ea typeface="Times New Roman" panose="02020503050405090304"/>
                <a:cs typeface="Times New Roman" panose="02020503050405090304"/>
                <a:sym typeface="Times New Roman" panose="02020503050405090304"/>
              </a:rPr>
              <a:t>Define hyper parameters like learning rate, coefficient of contractive penalty term (beta)</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just" rtl="0">
              <a:lnSpc>
                <a:spcPct val="150000"/>
              </a:lnSpc>
              <a:spcBef>
                <a:spcPts val="0"/>
              </a:spcBef>
              <a:spcAft>
                <a:spcPts val="0"/>
              </a:spcAft>
              <a:buClr>
                <a:schemeClr val="dk1"/>
              </a:buClr>
              <a:buSzPts val="1500"/>
              <a:buFont typeface="Times New Roman" panose="02020503050405090304"/>
              <a:buAutoNum type="arabicPeriod"/>
            </a:pPr>
            <a:r>
              <a:rPr lang="en-GB" sz="1500" i="1">
                <a:solidFill>
                  <a:schemeClr val="dk1"/>
                </a:solidFill>
                <a:latin typeface="Times New Roman" panose="02020503050405090304"/>
                <a:ea typeface="Times New Roman" panose="02020503050405090304"/>
                <a:cs typeface="Times New Roman" panose="02020503050405090304"/>
                <a:sym typeface="Times New Roman" panose="02020503050405090304"/>
              </a:rPr>
              <a:t>Define layers of the autoencoder and stack them on each other</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just" rtl="0">
              <a:lnSpc>
                <a:spcPct val="150000"/>
              </a:lnSpc>
              <a:spcBef>
                <a:spcPts val="0"/>
              </a:spcBef>
              <a:spcAft>
                <a:spcPts val="0"/>
              </a:spcAft>
              <a:buClr>
                <a:schemeClr val="dk1"/>
              </a:buClr>
              <a:buSzPts val="1500"/>
              <a:buFont typeface="Times New Roman" panose="02020503050405090304"/>
              <a:buAutoNum type="arabicPeriod"/>
            </a:pPr>
            <a:r>
              <a:rPr lang="en-GB" sz="1500" i="1">
                <a:solidFill>
                  <a:schemeClr val="dk1"/>
                </a:solidFill>
                <a:latin typeface="Times New Roman" panose="02020503050405090304"/>
                <a:ea typeface="Times New Roman" panose="02020503050405090304"/>
                <a:cs typeface="Times New Roman" panose="02020503050405090304"/>
                <a:sym typeface="Times New Roman" panose="02020503050405090304"/>
              </a:rPr>
              <a:t>Define a contractive loss function where,</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23850" algn="just" rtl="0">
              <a:lnSpc>
                <a:spcPct val="150000"/>
              </a:lnSpc>
              <a:spcBef>
                <a:spcPts val="0"/>
              </a:spcBef>
              <a:spcAft>
                <a:spcPts val="0"/>
              </a:spcAft>
              <a:buClr>
                <a:schemeClr val="dk1"/>
              </a:buClr>
              <a:buSzPts val="1500"/>
              <a:buFont typeface="Times New Roman" panose="02020503050405090304"/>
              <a:buAutoNum type="alphaLcPeriod"/>
            </a:pPr>
            <a:r>
              <a:rPr lang="en-GB" sz="1500" i="1">
                <a:solidFill>
                  <a:schemeClr val="dk1"/>
                </a:solidFill>
                <a:latin typeface="Times New Roman" panose="02020503050405090304"/>
                <a:ea typeface="Times New Roman" panose="02020503050405090304"/>
                <a:cs typeface="Times New Roman" panose="02020503050405090304"/>
                <a:sym typeface="Times New Roman" panose="02020503050405090304"/>
              </a:rPr>
              <a:t>Calculate jacobian matrix and compute each partial derivative and form a matrix</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0"/>
              </a:spcBef>
              <a:spcAft>
                <a:spcPts val="1200"/>
              </a:spcAft>
              <a:buNone/>
            </a:pPr>
            <a:endParaRPr sz="1500">
              <a:latin typeface="Times New Roman" panose="02020503050405090304"/>
              <a:ea typeface="Times New Roman" panose="02020503050405090304"/>
              <a:cs typeface="Times New Roman" panose="02020503050405090304"/>
              <a:sym typeface="Times New Roman" panose="02020503050405090304"/>
            </a:endParaRPr>
          </a:p>
        </p:txBody>
      </p:sp>
      <p:pic>
        <p:nvPicPr>
          <p:cNvPr id="190" name="Google Shape;190;p36"/>
          <p:cNvPicPr preferRelativeResize="0"/>
          <p:nvPr/>
        </p:nvPicPr>
        <p:blipFill>
          <a:blip r:embed="rId1"/>
          <a:stretch>
            <a:fillRect/>
          </a:stretch>
        </p:blipFill>
        <p:spPr>
          <a:xfrm>
            <a:off x="1832850" y="4396600"/>
            <a:ext cx="4725150" cy="35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94" name="Shape 194"/>
        <p:cNvGrpSpPr/>
        <p:nvPr/>
      </p:nvGrpSpPr>
      <p:grpSpPr>
        <a:xfrm>
          <a:off x="0" y="0"/>
          <a:ext cx="0" cy="0"/>
          <a:chOff x="0" y="0"/>
          <a:chExt cx="0" cy="0"/>
        </a:xfrm>
      </p:grpSpPr>
      <p:sp>
        <p:nvSpPr>
          <p:cNvPr id="195" name="Google Shape;195;p37"/>
          <p:cNvSpPr txBox="1"/>
          <p:nvPr>
            <p:ph type="body" idx="1"/>
          </p:nvPr>
        </p:nvSpPr>
        <p:spPr>
          <a:xfrm>
            <a:off x="311700" y="459450"/>
            <a:ext cx="8520600" cy="4224600"/>
          </a:xfrm>
          <a:prstGeom prst="rect">
            <a:avLst/>
          </a:prstGeom>
        </p:spPr>
        <p:txBody>
          <a:bodyPr spcFirstLastPara="1" wrap="square" lIns="91425" tIns="91425" rIns="91425" bIns="91425" anchor="t" anchorCtr="0">
            <a:normAutofit fontScale="77500" lnSpcReduction="20000"/>
          </a:bodyPr>
          <a:lstStyle/>
          <a:p>
            <a:pPr marL="457200" lvl="0" indent="457200" algn="just" rtl="0">
              <a:lnSpc>
                <a:spcPct val="150000"/>
              </a:lnSpc>
              <a:spcBef>
                <a:spcPts val="0"/>
              </a:spcBef>
              <a:spcAft>
                <a:spcPts val="0"/>
              </a:spcAft>
              <a:buNone/>
            </a:pPr>
            <a:r>
              <a:rPr lang="en-GB" sz="1665" i="1">
                <a:solidFill>
                  <a:schemeClr val="dk1"/>
                </a:solidFill>
                <a:latin typeface="Times New Roman" panose="02020503050405090304"/>
                <a:ea typeface="Times New Roman" panose="02020503050405090304"/>
                <a:cs typeface="Times New Roman" panose="02020503050405090304"/>
                <a:sym typeface="Times New Roman" panose="02020503050405090304"/>
              </a:rPr>
              <a:t>b. Calculate Forbenius norm where it is the root of sum of squares of each element in jacobian matrix.</a:t>
            </a:r>
            <a:endParaRPr sz="1665"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0"/>
              </a:spcBef>
              <a:spcAft>
                <a:spcPts val="0"/>
              </a:spcAft>
              <a:buNone/>
            </a:pPr>
          </a:p>
          <a:p>
            <a:pPr marL="0" lvl="0" indent="0" algn="just" rtl="0">
              <a:spcBef>
                <a:spcPts val="1200"/>
              </a:spcBef>
              <a:spcAft>
                <a:spcPts val="0"/>
              </a:spcAft>
              <a:buNone/>
            </a:pPr>
            <a:r>
              <a:rPr lang="en-GB"/>
              <a:t>										</a:t>
            </a:r>
            <a:endParaRPr lang="en-GB"/>
          </a:p>
          <a:p>
            <a:pPr marL="0" lvl="0" indent="0" algn="just" rtl="0">
              <a:spcBef>
                <a:spcPts val="1200"/>
              </a:spcBef>
              <a:spcAft>
                <a:spcPts val="0"/>
              </a:spcAft>
              <a:buNone/>
            </a:pPr>
            <a:r>
              <a:rPr lang="en-GB"/>
              <a:t>		</a:t>
            </a:r>
            <a:r>
              <a:rPr lang="en-GB" sz="1630" i="1">
                <a:latin typeface="Times New Roman" panose="02020503050405090304"/>
                <a:ea typeface="Times New Roman" panose="02020503050405090304"/>
                <a:cs typeface="Times New Roman" panose="02020503050405090304"/>
                <a:sym typeface="Times New Roman" panose="02020503050405090304"/>
              </a:rPr>
              <a:t>c</a:t>
            </a:r>
            <a:r>
              <a:rPr lang="en-GB" sz="1630" i="1"/>
              <a:t>. </a:t>
            </a:r>
            <a:r>
              <a:rPr lang="en-GB" sz="1630" i="1">
                <a:solidFill>
                  <a:schemeClr val="dk1"/>
                </a:solidFill>
                <a:latin typeface="Times New Roman" panose="02020503050405090304"/>
                <a:ea typeface="Times New Roman" panose="02020503050405090304"/>
                <a:cs typeface="Times New Roman" panose="02020503050405090304"/>
                <a:sym typeface="Times New Roman" panose="02020503050405090304"/>
              </a:rPr>
              <a:t>Calculate the contractive penalty</a:t>
            </a:r>
            <a:endParaRPr sz="163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371600" lvl="0" indent="457200" algn="just" rtl="0">
              <a:lnSpc>
                <a:spcPct val="150000"/>
              </a:lnSpc>
              <a:spcBef>
                <a:spcPts val="1200"/>
              </a:spcBef>
              <a:spcAft>
                <a:spcPts val="0"/>
              </a:spcAft>
              <a:buNone/>
            </a:pPr>
            <a:r>
              <a:rPr lang="en-GB" sz="1630" i="1">
                <a:solidFill>
                  <a:schemeClr val="dk1"/>
                </a:solidFill>
                <a:latin typeface="Times New Roman" panose="02020503050405090304"/>
                <a:ea typeface="Times New Roman" panose="02020503050405090304"/>
                <a:cs typeface="Times New Roman" panose="02020503050405090304"/>
                <a:sym typeface="Times New Roman" panose="02020503050405090304"/>
              </a:rPr>
              <a:t>reduce_mean(forbenius_norm)</a:t>
            </a:r>
            <a:endParaRPr sz="163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371600" lvl="0" indent="457200" algn="just" rtl="0">
              <a:lnSpc>
                <a:spcPct val="150000"/>
              </a:lnSpc>
              <a:spcBef>
                <a:spcPts val="0"/>
              </a:spcBef>
              <a:spcAft>
                <a:spcPts val="0"/>
              </a:spcAft>
              <a:buClr>
                <a:schemeClr val="dk1"/>
              </a:buClr>
              <a:buSzPct val="73000"/>
              <a:buFont typeface="Arial" panose="020B0604020202090204"/>
              <a:buNone/>
            </a:pP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None/>
            </a:pPr>
            <a:r>
              <a:rPr lang="en-GB" sz="1300" i="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535" i="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665" i="1">
                <a:solidFill>
                  <a:schemeClr val="dk1"/>
                </a:solidFill>
                <a:latin typeface="Times New Roman" panose="02020503050405090304"/>
                <a:ea typeface="Times New Roman" panose="02020503050405090304"/>
                <a:cs typeface="Times New Roman" panose="02020503050405090304"/>
                <a:sym typeface="Times New Roman" panose="02020503050405090304"/>
              </a:rPr>
              <a:t>d.  Return loss output as</a:t>
            </a:r>
            <a:endParaRPr sz="1665"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None/>
            </a:pPr>
            <a:endParaRPr sz="13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None/>
            </a:pPr>
            <a:endParaRPr sz="13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None/>
            </a:pPr>
            <a:endParaRPr sz="13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None/>
            </a:pPr>
            <a:r>
              <a:rPr lang="en-GB" sz="1645" i="1">
                <a:solidFill>
                  <a:schemeClr val="dk1"/>
                </a:solidFill>
                <a:latin typeface="Times New Roman" panose="02020503050405090304"/>
                <a:ea typeface="Times New Roman" panose="02020503050405090304"/>
                <a:cs typeface="Times New Roman" panose="02020503050405090304"/>
                <a:sym typeface="Times New Roman" panose="02020503050405090304"/>
              </a:rPr>
              <a:t>4. Compile the model with loss as mean squared error as primary loss and contractive loss as the secondary loss</a:t>
            </a:r>
            <a:endParaRPr sz="1645"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Clr>
                <a:schemeClr val="dk1"/>
              </a:buClr>
              <a:buSzPct val="85000"/>
              <a:buFont typeface="Arial" panose="020B0604020202090204"/>
              <a:buNone/>
            </a:pPr>
            <a:endParaRPr sz="13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None/>
            </a:pPr>
            <a:r>
              <a:rPr lang="en-GB" sz="1645" i="1">
                <a:solidFill>
                  <a:schemeClr val="dk1"/>
                </a:solidFill>
                <a:latin typeface="Times New Roman" panose="02020503050405090304"/>
                <a:ea typeface="Times New Roman" panose="02020503050405090304"/>
                <a:cs typeface="Times New Roman" panose="02020503050405090304"/>
                <a:sym typeface="Times New Roman" panose="02020503050405090304"/>
              </a:rPr>
              <a:t>5. Get the predictions by testing the test data and train data with the model.</a:t>
            </a:r>
            <a:endParaRPr sz="1645"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0"/>
              </a:spcBef>
              <a:spcAft>
                <a:spcPts val="0"/>
              </a:spcAft>
              <a:buNone/>
            </a:pPr>
          </a:p>
          <a:p>
            <a:pPr marL="0" lvl="0" indent="0" algn="just" rtl="0">
              <a:spcBef>
                <a:spcPts val="1200"/>
              </a:spcBef>
              <a:spcAft>
                <a:spcPts val="1200"/>
              </a:spcAft>
              <a:buNone/>
            </a:pPr>
            <a:r>
              <a:rPr lang="en-GB"/>
              <a:t>		</a:t>
            </a:r>
            <a:endParaRPr lang="en-GB"/>
          </a:p>
        </p:txBody>
      </p:sp>
      <p:pic>
        <p:nvPicPr>
          <p:cNvPr id="196" name="Google Shape;196;p37"/>
          <p:cNvPicPr preferRelativeResize="0"/>
          <p:nvPr/>
        </p:nvPicPr>
        <p:blipFill>
          <a:blip r:embed="rId1"/>
          <a:stretch>
            <a:fillRect/>
          </a:stretch>
        </p:blipFill>
        <p:spPr>
          <a:xfrm>
            <a:off x="1828800" y="773550"/>
            <a:ext cx="5486400" cy="609600"/>
          </a:xfrm>
          <a:prstGeom prst="rect">
            <a:avLst/>
          </a:prstGeom>
          <a:noFill/>
          <a:ln>
            <a:noFill/>
          </a:ln>
        </p:spPr>
      </p:pic>
      <p:pic>
        <p:nvPicPr>
          <p:cNvPr id="197" name="Google Shape;197;p37"/>
          <p:cNvPicPr preferRelativeResize="0"/>
          <p:nvPr/>
        </p:nvPicPr>
        <p:blipFill>
          <a:blip r:embed="rId2"/>
          <a:stretch>
            <a:fillRect/>
          </a:stretch>
        </p:blipFill>
        <p:spPr>
          <a:xfrm>
            <a:off x="629200" y="2607525"/>
            <a:ext cx="5486400" cy="22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8"/>
          <p:cNvSpPr txBox="1"/>
          <p:nvPr>
            <p:ph type="body" idx="1"/>
          </p:nvPr>
        </p:nvSpPr>
        <p:spPr>
          <a:xfrm>
            <a:off x="311700" y="88425"/>
            <a:ext cx="8520600" cy="4937700"/>
          </a:xfrm>
          <a:prstGeom prst="rect">
            <a:avLst/>
          </a:prstGeom>
        </p:spPr>
        <p:txBody>
          <a:bodyPr spcFirstLastPara="1" wrap="square" lIns="91425" tIns="91425" rIns="91425" bIns="91425" anchor="t" anchorCtr="0">
            <a:normAutofit lnSpcReduction="20000"/>
          </a:bodyPr>
          <a:lstStyle/>
          <a:p>
            <a:pPr marL="0" lvl="0" indent="0" algn="just" rtl="0">
              <a:lnSpc>
                <a:spcPct val="150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Input:</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Feature Selected data from Analysis phase(24 features) and hyper parameters</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Output: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Trained Ensemble Model</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r>
              <a:rPr lang="en-GB" sz="1500" b="1" i="1">
                <a:solidFill>
                  <a:schemeClr val="dk1"/>
                </a:solidFill>
                <a:latin typeface="Times New Roman" panose="02020503050405090304"/>
                <a:ea typeface="Times New Roman" panose="02020503050405090304"/>
                <a:cs typeface="Times New Roman" panose="02020503050405090304"/>
                <a:sym typeface="Times New Roman" panose="02020503050405090304"/>
              </a:rPr>
              <a:t>Algorithm - Weighted Average Ensemble method:</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just" rtl="0">
              <a:lnSpc>
                <a:spcPct val="150000"/>
              </a:lnSpc>
              <a:spcBef>
                <a:spcPts val="0"/>
              </a:spcBef>
              <a:spcAft>
                <a:spcPts val="0"/>
              </a:spcAft>
              <a:buClr>
                <a:schemeClr val="dk1"/>
              </a:buClr>
              <a:buSzPts val="1500"/>
              <a:buFont typeface="Times New Roman" panose="02020503050405090304"/>
              <a:buAutoNum type="arabicPeriod"/>
            </a:pPr>
            <a:r>
              <a:rPr lang="en-GB" sz="1500" i="1">
                <a:solidFill>
                  <a:schemeClr val="dk1"/>
                </a:solidFill>
                <a:latin typeface="Times New Roman" panose="02020503050405090304"/>
                <a:ea typeface="Times New Roman" panose="02020503050405090304"/>
                <a:cs typeface="Times New Roman" panose="02020503050405090304"/>
                <a:sym typeface="Times New Roman" panose="02020503050405090304"/>
              </a:rPr>
              <a:t>Create Genetic algorithm with 100 iterations to find weights in order to get good accuracy</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23850" algn="just" rtl="0">
              <a:lnSpc>
                <a:spcPct val="150000"/>
              </a:lnSpc>
              <a:spcBef>
                <a:spcPts val="0"/>
              </a:spcBef>
              <a:spcAft>
                <a:spcPts val="0"/>
              </a:spcAft>
              <a:buClr>
                <a:schemeClr val="dk1"/>
              </a:buClr>
              <a:buSzPts val="1500"/>
              <a:buFont typeface="Times New Roman" panose="02020503050405090304"/>
              <a:buAutoNum type="alphaLcPeriod"/>
            </a:pPr>
            <a:r>
              <a:rPr lang="en-GB" sz="1500" i="1">
                <a:solidFill>
                  <a:schemeClr val="dk1"/>
                </a:solidFill>
                <a:latin typeface="Times New Roman" panose="02020503050405090304"/>
                <a:ea typeface="Times New Roman" panose="02020503050405090304"/>
                <a:cs typeface="Times New Roman" panose="02020503050405090304"/>
                <a:sym typeface="Times New Roman" panose="02020503050405090304"/>
              </a:rPr>
              <a:t>Define weight bounds</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0"/>
              </a:spcBef>
              <a:spcAft>
                <a:spcPts val="0"/>
              </a:spcAft>
              <a:buNone/>
            </a:pPr>
          </a:p>
          <a:p>
            <a:pPr marL="0" lvl="0" indent="457200" algn="just" rtl="0">
              <a:spcBef>
                <a:spcPts val="1200"/>
              </a:spcBef>
              <a:spcAft>
                <a:spcPts val="0"/>
              </a:spcAft>
              <a:buNone/>
            </a:pPr>
            <a:r>
              <a:rPr lang="en-GB" i="1">
                <a:latin typeface="Times New Roman" panose="02020503050405090304"/>
                <a:ea typeface="Times New Roman" panose="02020503050405090304"/>
                <a:cs typeface="Times New Roman" panose="02020503050405090304"/>
                <a:sym typeface="Times New Roman" panose="02020503050405090304"/>
              </a:rPr>
              <a:t>b.</a:t>
            </a:r>
            <a:r>
              <a:rPr lang="en-GB"/>
              <a:t>  </a:t>
            </a:r>
            <a:r>
              <a:rPr lang="en-GB" sz="1500" i="1">
                <a:solidFill>
                  <a:schemeClr val="dk1"/>
                </a:solidFill>
                <a:latin typeface="Times New Roman" panose="02020503050405090304"/>
                <a:ea typeface="Times New Roman" panose="02020503050405090304"/>
                <a:cs typeface="Times New Roman" panose="02020503050405090304"/>
                <a:sym typeface="Times New Roman" panose="02020503050405090304"/>
              </a:rPr>
              <a:t>Define fitness function</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457200" algn="just" rtl="0">
              <a:spcBef>
                <a:spcPts val="1200"/>
              </a:spcBef>
              <a:spcAft>
                <a:spcPts val="0"/>
              </a:spcAft>
              <a:buNone/>
            </a:pP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1200"/>
              </a:spcBef>
              <a:spcAft>
                <a:spcPts val="0"/>
              </a:spcAft>
              <a:buNone/>
            </a:pPr>
            <a:r>
              <a:rPr lang="en-GB" sz="1300" i="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500" i="1">
                <a:solidFill>
                  <a:schemeClr val="dk1"/>
                </a:solidFill>
                <a:latin typeface="Times New Roman" panose="02020503050405090304"/>
                <a:ea typeface="Times New Roman" panose="02020503050405090304"/>
                <a:cs typeface="Times New Roman" panose="02020503050405090304"/>
                <a:sym typeface="Times New Roman" panose="02020503050405090304"/>
              </a:rPr>
              <a:t> c.  Find accuracy for weight_pred</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371600" lvl="0" indent="0" algn="just" rtl="0">
              <a:lnSpc>
                <a:spcPct val="150000"/>
              </a:lnSpc>
              <a:spcBef>
                <a:spcPts val="0"/>
              </a:spcBef>
              <a:spcAft>
                <a:spcPts val="0"/>
              </a:spcAft>
              <a:buClr>
                <a:schemeClr val="dk1"/>
              </a:buClr>
              <a:buSzPts val="1100"/>
              <a:buFont typeface="Arial" panose="020B0604020202090204"/>
              <a:buNone/>
            </a:pPr>
            <a:r>
              <a:rPr lang="en-GB" sz="1500" i="1">
                <a:solidFill>
                  <a:schemeClr val="dk1"/>
                </a:solidFill>
                <a:latin typeface="Times New Roman" panose="02020503050405090304"/>
                <a:ea typeface="Times New Roman" panose="02020503050405090304"/>
                <a:cs typeface="Times New Roman" panose="02020503050405090304"/>
                <a:sym typeface="Times New Roman" panose="02020503050405090304"/>
              </a:rPr>
              <a:t>Accuracy = (TP + TN) / (TP + FP + TN + FN)</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None/>
            </a:pPr>
            <a:r>
              <a:rPr lang="en-GB" sz="1500" i="1">
                <a:solidFill>
                  <a:schemeClr val="dk1"/>
                </a:solidFill>
                <a:latin typeface="Times New Roman" panose="02020503050405090304"/>
                <a:ea typeface="Times New Roman" panose="02020503050405090304"/>
                <a:cs typeface="Times New Roman" panose="02020503050405090304"/>
                <a:sym typeface="Times New Roman" panose="02020503050405090304"/>
              </a:rPr>
              <a:t>           d.  Repeat b and c until 100 iterations.</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just" rtl="0">
              <a:lnSpc>
                <a:spcPct val="150000"/>
              </a:lnSpc>
              <a:spcBef>
                <a:spcPts val="0"/>
              </a:spcBef>
              <a:spcAft>
                <a:spcPts val="0"/>
              </a:spcAft>
              <a:buClr>
                <a:schemeClr val="dk1"/>
              </a:buClr>
              <a:buSzPts val="1500"/>
              <a:buFont typeface="Times New Roman" panose="02020503050405090304"/>
              <a:buAutoNum type="arabicPeriod"/>
            </a:pPr>
            <a:r>
              <a:rPr lang="en-GB" sz="1500" i="1">
                <a:solidFill>
                  <a:schemeClr val="dk1"/>
                </a:solidFill>
                <a:latin typeface="Times New Roman" panose="02020503050405090304"/>
                <a:ea typeface="Times New Roman" panose="02020503050405090304"/>
                <a:cs typeface="Times New Roman" panose="02020503050405090304"/>
                <a:sym typeface="Times New Roman" panose="02020503050405090304"/>
              </a:rPr>
              <a:t>By considering weights from step 1, find the accuracy with the test labels and weight preds.</a:t>
            </a:r>
            <a:endParaRPr sz="15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0"/>
              </a:spcBef>
              <a:spcAft>
                <a:spcPts val="1200"/>
              </a:spcAft>
              <a:buNone/>
            </a:pPr>
          </a:p>
        </p:txBody>
      </p:sp>
      <p:pic>
        <p:nvPicPr>
          <p:cNvPr id="203" name="Google Shape;203;p38"/>
          <p:cNvPicPr preferRelativeResize="0"/>
          <p:nvPr/>
        </p:nvPicPr>
        <p:blipFill>
          <a:blip r:embed="rId1"/>
          <a:stretch>
            <a:fillRect/>
          </a:stretch>
        </p:blipFill>
        <p:spPr>
          <a:xfrm>
            <a:off x="1090550" y="2045150"/>
            <a:ext cx="5486400" cy="228600"/>
          </a:xfrm>
          <a:prstGeom prst="rect">
            <a:avLst/>
          </a:prstGeom>
          <a:noFill/>
          <a:ln>
            <a:noFill/>
          </a:ln>
        </p:spPr>
      </p:pic>
      <p:pic>
        <p:nvPicPr>
          <p:cNvPr id="204" name="Google Shape;204;p38"/>
          <p:cNvPicPr preferRelativeResize="0"/>
          <p:nvPr/>
        </p:nvPicPr>
        <p:blipFill>
          <a:blip r:embed="rId2"/>
          <a:stretch>
            <a:fillRect/>
          </a:stretch>
        </p:blipFill>
        <p:spPr>
          <a:xfrm>
            <a:off x="1154775" y="2861600"/>
            <a:ext cx="5767381" cy="269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08" name="Shape 208"/>
        <p:cNvGrpSpPr/>
        <p:nvPr/>
      </p:nvGrpSpPr>
      <p:grpSpPr>
        <a:xfrm>
          <a:off x="0" y="0"/>
          <a:ext cx="0" cy="0"/>
          <a:chOff x="0" y="0"/>
          <a:chExt cx="0" cy="0"/>
        </a:xfrm>
      </p:grpSpPr>
      <p:sp>
        <p:nvSpPr>
          <p:cNvPr id="209" name="Google Shape;209;p3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panose="020B0604020202090204"/>
              <a:buNone/>
            </a:pPr>
            <a:r>
              <a:rPr lang="en-GB" sz="1600" b="1">
                <a:latin typeface="Times New Roman" panose="02020503050405090304"/>
                <a:ea typeface="Times New Roman" panose="02020503050405090304"/>
                <a:cs typeface="Times New Roman" panose="02020503050405090304"/>
                <a:sym typeface="Times New Roman" panose="02020503050405090304"/>
              </a:rPr>
              <a:t>ANALYSIS PHASE </a:t>
            </a:r>
            <a:endParaRPr sz="1600"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spcBef>
                <a:spcPts val="0"/>
              </a:spcBef>
              <a:spcAft>
                <a:spcPts val="0"/>
              </a:spcAft>
              <a:buNone/>
            </a:pPr>
            <a:endParaRPr sz="1600">
              <a:latin typeface="Times New Roman" panose="02020503050405090304"/>
              <a:ea typeface="Times New Roman" panose="02020503050405090304"/>
              <a:cs typeface="Times New Roman" panose="02020503050405090304"/>
              <a:sym typeface="Times New Roman" panose="02020503050405090304"/>
            </a:endParaRPr>
          </a:p>
        </p:txBody>
      </p:sp>
      <p:sp>
        <p:nvSpPr>
          <p:cNvPr id="210" name="Google Shape;210;p39"/>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just" rtl="0">
              <a:lnSpc>
                <a:spcPct val="150000"/>
              </a:lnSpc>
              <a:spcBef>
                <a:spcPts val="0"/>
              </a:spcBef>
              <a:spcAft>
                <a:spcPts val="0"/>
              </a:spcAft>
              <a:buClr>
                <a:schemeClr val="dk1"/>
              </a:buClr>
              <a:buSzPts val="20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The analysis module runs the </a:t>
            </a: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double PSO-based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method for feature and hyper parameter selection during the pre-training phase.</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55600" algn="just" rtl="0">
              <a:lnSpc>
                <a:spcPct val="150000"/>
              </a:lnSpc>
              <a:spcBef>
                <a:spcPts val="0"/>
              </a:spcBef>
              <a:spcAft>
                <a:spcPts val="0"/>
              </a:spcAft>
              <a:buClr>
                <a:schemeClr val="dk1"/>
              </a:buClr>
              <a:buSzPts val="20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After data preparation, the analysis module obtains a copy of the main database. </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55600" algn="just" rtl="0">
              <a:lnSpc>
                <a:spcPct val="150000"/>
              </a:lnSpc>
              <a:spcBef>
                <a:spcPts val="0"/>
              </a:spcBef>
              <a:spcAft>
                <a:spcPts val="0"/>
              </a:spcAft>
              <a:buClr>
                <a:schemeClr val="dk1"/>
              </a:buClr>
              <a:buSzPts val="20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The upper level of the double PSO-based method is then executed on the main database to determine the best feature subset. </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55600" algn="just" rtl="0">
              <a:lnSpc>
                <a:spcPct val="150000"/>
              </a:lnSpc>
              <a:spcBef>
                <a:spcPts val="0"/>
              </a:spcBef>
              <a:spcAft>
                <a:spcPts val="0"/>
              </a:spcAft>
              <a:buClr>
                <a:schemeClr val="dk1"/>
              </a:buClr>
              <a:buSzPts val="20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The main database is then reduced using only the best characteristics.</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Then, using the decreased master database, it conducts the bottom level of the double PSO-based method to generate the </a:t>
            </a: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ideal hyper parameter vector</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0"/>
              </a:spcBef>
              <a:spcAft>
                <a:spcPts val="1200"/>
              </a:spcAft>
              <a:buNone/>
            </a:pPr>
            <a:endParaRPr sz="16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14" name="Shape 214"/>
        <p:cNvGrpSpPr/>
        <p:nvPr/>
      </p:nvGrpSpPr>
      <p:grpSpPr>
        <a:xfrm>
          <a:off x="0" y="0"/>
          <a:ext cx="0" cy="0"/>
          <a:chOff x="0" y="0"/>
          <a:chExt cx="0" cy="0"/>
        </a:xfrm>
      </p:grpSpPr>
      <p:pic>
        <p:nvPicPr>
          <p:cNvPr id="215" name="Google Shape;215;p40"/>
          <p:cNvPicPr preferRelativeResize="0"/>
          <p:nvPr/>
        </p:nvPicPr>
        <p:blipFill>
          <a:blip r:embed="rId1"/>
          <a:stretch>
            <a:fillRect/>
          </a:stretch>
        </p:blipFill>
        <p:spPr>
          <a:xfrm>
            <a:off x="1546000" y="210175"/>
            <a:ext cx="7421026" cy="4604300"/>
          </a:xfrm>
          <a:prstGeom prst="rect">
            <a:avLst/>
          </a:prstGeom>
          <a:noFill/>
          <a:ln>
            <a:noFill/>
          </a:ln>
        </p:spPr>
      </p:pic>
      <p:sp>
        <p:nvSpPr>
          <p:cNvPr id="216" name="Google Shape;216;p40"/>
          <p:cNvSpPr txBox="1"/>
          <p:nvPr>
            <p:ph type="body" idx="1"/>
          </p:nvPr>
        </p:nvSpPr>
        <p:spPr>
          <a:xfrm>
            <a:off x="4246225" y="4615850"/>
            <a:ext cx="29583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5.4 ANALYSIS PHASE</a:t>
            </a:r>
            <a:endParaRPr b="1">
              <a:latin typeface="Times New Roman" panose="02020503050405090304"/>
              <a:ea typeface="Times New Roman" panose="02020503050405090304"/>
              <a:cs typeface="Times New Roman" panose="02020503050405090304"/>
              <a:sym typeface="Times New Roman" panose="02020503050405090304"/>
            </a:endParaRPr>
          </a:p>
        </p:txBody>
      </p:sp>
      <p:sp>
        <p:nvSpPr>
          <p:cNvPr id="217" name="Google Shape;217;p40"/>
          <p:cNvSpPr txBox="1"/>
          <p:nvPr/>
        </p:nvSpPr>
        <p:spPr>
          <a:xfrm>
            <a:off x="168150" y="1626000"/>
            <a:ext cx="1714500" cy="22779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panose="020B0604020202090204"/>
              <a:buNone/>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In Fig 5.3 the analysis module handles the deep learning models pre-training and training stages.</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41"/>
          <p:cNvSpPr txBox="1"/>
          <p:nvPr>
            <p:ph type="body" idx="1"/>
          </p:nvPr>
        </p:nvSpPr>
        <p:spPr>
          <a:xfrm>
            <a:off x="311700" y="236700"/>
            <a:ext cx="8520600" cy="4988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Input:</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Dataset of 32 features (from SCAE)</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50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Output: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Reduced dataset (Features)</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150000"/>
              </a:lnSpc>
              <a:spcBef>
                <a:spcPts val="0"/>
              </a:spcBef>
              <a:spcAft>
                <a:spcPts val="0"/>
              </a:spcAft>
              <a:buClr>
                <a:schemeClr val="dk1"/>
              </a:buClr>
              <a:buSzPts val="1100"/>
              <a:buFont typeface="Arial" panose="020B0604020202090204"/>
              <a:buNone/>
            </a:pP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r>
              <a:rPr lang="en-GB" sz="1600" b="1" i="1">
                <a:solidFill>
                  <a:schemeClr val="dk1"/>
                </a:solidFill>
                <a:latin typeface="Times New Roman" panose="02020503050405090304"/>
                <a:ea typeface="Times New Roman" panose="02020503050405090304"/>
                <a:cs typeface="Times New Roman" panose="02020503050405090304"/>
                <a:sym typeface="Times New Roman" panose="02020503050405090304"/>
              </a:rPr>
              <a:t>Algorithm - Particle Swarm Optimization Upper Level:</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Initialize PSO parameters</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Evaluate the fitness of each particle based on the corresponding feature subset</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Update personnel best positions and fitness values for each iteration</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Update global best positions and fitness values for the swarm.</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Update the velocities and positions of the particle.</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0" algn="just" rtl="0">
              <a:lnSpc>
                <a:spcPct val="150000"/>
              </a:lnSpc>
              <a:spcBef>
                <a:spcPts val="0"/>
              </a:spcBef>
              <a:spcAft>
                <a:spcPts val="0"/>
              </a:spcAft>
              <a:buClr>
                <a:schemeClr val="dk1"/>
              </a:buClr>
              <a:buSzPts val="1100"/>
              <a:buFont typeface="Arial" panose="020B0604020202090204"/>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V</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w * v</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c1 *rand() * (pbest</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xi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x</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c2 * rand() * (gbest</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x</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x</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0" algn="just" rtl="0">
              <a:lnSpc>
                <a:spcPct val="150000"/>
              </a:lnSpc>
              <a:spcBef>
                <a:spcPts val="0"/>
              </a:spcBef>
              <a:spcAft>
                <a:spcPts val="0"/>
              </a:spcAft>
              <a:buClr>
                <a:schemeClr val="dk1"/>
              </a:buClr>
              <a:buSzPts val="1100"/>
              <a:buFont typeface="Arial" panose="020B0604020202090204"/>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x</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x</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v</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Repeat 2 to 5 until maximum iterations reached</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Select the feature subset corresponding to the global best position.</a:t>
            </a:r>
            <a:endParaRPr sz="16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368775"/>
            <a:ext cx="8520600" cy="455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OVERALL OBJECTIVE</a:t>
            </a:r>
            <a:endParaRPr b="1">
              <a:latin typeface="Times New Roman" panose="02020503050405090304"/>
              <a:ea typeface="Times New Roman" panose="02020503050405090304"/>
              <a:cs typeface="Times New Roman" panose="02020503050405090304"/>
              <a:sym typeface="Times New Roman" panose="02020503050405090304"/>
            </a:endParaRPr>
          </a:p>
        </p:txBody>
      </p:sp>
      <p:sp>
        <p:nvSpPr>
          <p:cNvPr id="69" name="Google Shape;69;p15"/>
          <p:cNvSpPr txBox="1"/>
          <p:nvPr>
            <p:ph type="body" idx="1"/>
          </p:nvPr>
        </p:nvSpPr>
        <p:spPr>
          <a:xfrm>
            <a:off x="311700" y="1172550"/>
            <a:ext cx="8520600" cy="3835800"/>
          </a:xfrm>
          <a:prstGeom prst="rect">
            <a:avLst/>
          </a:prstGeom>
        </p:spPr>
        <p:txBody>
          <a:bodyPr spcFirstLastPara="1" wrap="square" lIns="91425" tIns="91425" rIns="91425" bIns="91425" anchor="t" anchorCtr="0">
            <a:normAutofit fontScale="25000" lnSpcReduction="20000"/>
          </a:bodyPr>
          <a:lstStyle/>
          <a:p>
            <a:pPr marL="457200" lvl="0" indent="-337185" algn="just" rtl="0">
              <a:lnSpc>
                <a:spcPct val="175000"/>
              </a:lnSpc>
              <a:spcBef>
                <a:spcPts val="0"/>
              </a:spcBef>
              <a:spcAft>
                <a:spcPts val="0"/>
              </a:spcAft>
              <a:buClr>
                <a:schemeClr val="dk1"/>
              </a:buClr>
              <a:buSzPct val="100000"/>
              <a:buFont typeface="Times New Roman" panose="02020503050405090304"/>
              <a:buChar char="●"/>
            </a:pPr>
            <a:r>
              <a:rPr lang="en-GB" sz="6855">
                <a:solidFill>
                  <a:schemeClr val="dk1"/>
                </a:solidFill>
                <a:latin typeface="Times New Roman" panose="02020503050405090304"/>
                <a:ea typeface="Times New Roman" panose="02020503050405090304"/>
                <a:cs typeface="Times New Roman" panose="02020503050405090304"/>
                <a:sym typeface="Times New Roman" panose="02020503050405090304"/>
              </a:rPr>
              <a:t>The main objective of an intrusion detection system (IDS) using ensemble algorithms in a cloud environment is to detect and prevent cybersecurity threats. </a:t>
            </a:r>
            <a:endParaRPr sz="6855">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7185" algn="just" rtl="0">
              <a:lnSpc>
                <a:spcPct val="175000"/>
              </a:lnSpc>
              <a:spcBef>
                <a:spcPts val="0"/>
              </a:spcBef>
              <a:spcAft>
                <a:spcPts val="0"/>
              </a:spcAft>
              <a:buClr>
                <a:schemeClr val="dk1"/>
              </a:buClr>
              <a:buSzPct val="100000"/>
              <a:buFont typeface="Times New Roman" panose="02020503050405090304"/>
              <a:buChar char="●"/>
            </a:pPr>
            <a:r>
              <a:rPr lang="en-GB" sz="6855">
                <a:solidFill>
                  <a:schemeClr val="dk1"/>
                </a:solidFill>
                <a:latin typeface="Times New Roman" panose="02020503050405090304"/>
                <a:ea typeface="Times New Roman" panose="02020503050405090304"/>
                <a:cs typeface="Times New Roman" panose="02020503050405090304"/>
                <a:sym typeface="Times New Roman" panose="02020503050405090304"/>
              </a:rPr>
              <a:t>An IDS with ensemble algorithms </a:t>
            </a:r>
            <a:r>
              <a:rPr lang="en-GB" sz="6855" b="1">
                <a:solidFill>
                  <a:schemeClr val="dk1"/>
                </a:solidFill>
                <a:latin typeface="Times New Roman" panose="02020503050405090304"/>
                <a:ea typeface="Times New Roman" panose="02020503050405090304"/>
                <a:cs typeface="Times New Roman" panose="02020503050405090304"/>
                <a:sym typeface="Times New Roman" panose="02020503050405090304"/>
              </a:rPr>
              <a:t>continuously monitors the network traffic in the cloud environment</a:t>
            </a:r>
            <a:r>
              <a:rPr lang="en-GB" sz="6855">
                <a:solidFill>
                  <a:schemeClr val="dk1"/>
                </a:solidFill>
                <a:latin typeface="Times New Roman" panose="02020503050405090304"/>
                <a:ea typeface="Times New Roman" panose="02020503050405090304"/>
                <a:cs typeface="Times New Roman" panose="02020503050405090304"/>
                <a:sym typeface="Times New Roman" panose="02020503050405090304"/>
              </a:rPr>
              <a:t> in real-time to detect any anomalies or suspicious activities.</a:t>
            </a:r>
            <a:endParaRPr sz="6855">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7185" algn="just" rtl="0">
              <a:lnSpc>
                <a:spcPct val="175000"/>
              </a:lnSpc>
              <a:spcBef>
                <a:spcPts val="0"/>
              </a:spcBef>
              <a:spcAft>
                <a:spcPts val="0"/>
              </a:spcAft>
              <a:buClr>
                <a:schemeClr val="dk1"/>
              </a:buClr>
              <a:buSzPct val="100000"/>
              <a:buFont typeface="Times New Roman" panose="02020503050405090304"/>
              <a:buChar char="●"/>
            </a:pPr>
            <a:r>
              <a:rPr lang="en-GB" sz="6855">
                <a:solidFill>
                  <a:schemeClr val="dk1"/>
                </a:solidFill>
                <a:latin typeface="Times New Roman" panose="02020503050405090304"/>
                <a:ea typeface="Times New Roman" panose="02020503050405090304"/>
                <a:cs typeface="Times New Roman" panose="02020503050405090304"/>
                <a:sym typeface="Times New Roman" panose="02020503050405090304"/>
              </a:rPr>
              <a:t> The ensemble  algorithms analyze large volumes of data to identify patterns and detect potential threats before they can cause harm to the system or network.</a:t>
            </a:r>
            <a:endParaRPr sz="6855">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7185" algn="just" rtl="0">
              <a:lnSpc>
                <a:spcPct val="175000"/>
              </a:lnSpc>
              <a:spcBef>
                <a:spcPts val="0"/>
              </a:spcBef>
              <a:spcAft>
                <a:spcPts val="0"/>
              </a:spcAft>
              <a:buClr>
                <a:schemeClr val="dk1"/>
              </a:buClr>
              <a:buSzPct val="100000"/>
              <a:buFont typeface="Times New Roman" panose="02020503050405090304"/>
              <a:buChar char="●"/>
            </a:pPr>
            <a:r>
              <a:rPr lang="en-GB" sz="6855">
                <a:solidFill>
                  <a:schemeClr val="dk1"/>
                </a:solidFill>
                <a:latin typeface="Times New Roman" panose="02020503050405090304"/>
                <a:ea typeface="Times New Roman" panose="02020503050405090304"/>
                <a:cs typeface="Times New Roman" panose="02020503050405090304"/>
                <a:sym typeface="Times New Roman" panose="02020503050405090304"/>
              </a:rPr>
              <a:t> Once a threat is detected, the </a:t>
            </a:r>
            <a:r>
              <a:rPr lang="en-GB" sz="6855" b="1">
                <a:solidFill>
                  <a:schemeClr val="dk1"/>
                </a:solidFill>
                <a:latin typeface="Times New Roman" panose="02020503050405090304"/>
                <a:ea typeface="Times New Roman" panose="02020503050405090304"/>
                <a:cs typeface="Times New Roman" panose="02020503050405090304"/>
                <a:sym typeface="Times New Roman" panose="02020503050405090304"/>
              </a:rPr>
              <a:t>IDS can respond quickly to prevent the threat </a:t>
            </a:r>
            <a:r>
              <a:rPr lang="en-GB" sz="6855">
                <a:solidFill>
                  <a:schemeClr val="dk1"/>
                </a:solidFill>
                <a:latin typeface="Times New Roman" panose="02020503050405090304"/>
                <a:ea typeface="Times New Roman" panose="02020503050405090304"/>
                <a:cs typeface="Times New Roman" panose="02020503050405090304"/>
                <a:sym typeface="Times New Roman" panose="02020503050405090304"/>
              </a:rPr>
              <a:t>from spreading or causing further damage.</a:t>
            </a:r>
            <a:endParaRPr sz="6855">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75000"/>
              </a:lnSpc>
              <a:spcBef>
                <a:spcPts val="1500"/>
              </a:spcBef>
              <a:spcAft>
                <a:spcPts val="0"/>
              </a:spcAft>
              <a:buClr>
                <a:schemeClr val="dk1"/>
              </a:buClr>
              <a:buSzPct val="92000"/>
              <a:buFont typeface="Arial" panose="020B0604020202090204"/>
              <a:buNone/>
            </a:pPr>
            <a:endParaRPr sz="12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75000"/>
              </a:lnSpc>
              <a:spcBef>
                <a:spcPts val="1500"/>
              </a:spcBef>
              <a:spcAft>
                <a:spcPts val="1500"/>
              </a:spcAft>
              <a:buClr>
                <a:schemeClr val="dk1"/>
              </a:buClr>
              <a:buSzPct val="92000"/>
              <a:buFont typeface="Arial" panose="020B0604020202090204"/>
              <a:buNone/>
            </a:pPr>
            <a:endParaRPr sz="12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42"/>
          <p:cNvSpPr txBox="1"/>
          <p:nvPr>
            <p:ph type="body" idx="1"/>
          </p:nvPr>
        </p:nvSpPr>
        <p:spPr>
          <a:xfrm>
            <a:off x="311700" y="420625"/>
            <a:ext cx="8520600" cy="4722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Input:</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Reduced data</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Output: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Best hyper parameters for executing the model</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r>
              <a:rPr lang="en-GB" sz="1600" b="1" i="1">
                <a:solidFill>
                  <a:schemeClr val="dk1"/>
                </a:solidFill>
                <a:latin typeface="Times New Roman" panose="02020503050405090304"/>
                <a:ea typeface="Times New Roman" panose="02020503050405090304"/>
                <a:cs typeface="Times New Roman" panose="02020503050405090304"/>
                <a:sym typeface="Times New Roman" panose="02020503050405090304"/>
              </a:rPr>
              <a:t>Algorithm - Particle Swarm Optimization Lower Level:</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Define parameters for PSO</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Initialize swarm particles with randomly using search space</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Evaluate Fitness of each particle</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Update personnel best positions and fitness values for each iteration</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Update global best positions and fitness values for the swarm</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AutoNum type="arabi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Update Velocity and position of each particle</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1" indent="-330200" algn="just" rtl="0">
              <a:lnSpc>
                <a:spcPct val="150000"/>
              </a:lnSpc>
              <a:spcBef>
                <a:spcPts val="0"/>
              </a:spcBef>
              <a:spcAft>
                <a:spcPts val="0"/>
              </a:spcAft>
              <a:buClr>
                <a:schemeClr val="dk1"/>
              </a:buClr>
              <a:buSzPts val="1600"/>
              <a:buFont typeface="Times New Roman" panose="02020503050405090304"/>
              <a:buAutoNum type="alphaLcPeriod"/>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Calculate Inertia weight</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457200" algn="just" rtl="0">
              <a:lnSpc>
                <a:spcPct val="150000"/>
              </a:lnSpc>
              <a:spcBef>
                <a:spcPts val="0"/>
              </a:spcBef>
              <a:spcAft>
                <a:spcPts val="0"/>
              </a:spcAft>
              <a:buClr>
                <a:schemeClr val="dk1"/>
              </a:buClr>
              <a:buSzPts val="1100"/>
              <a:buFont typeface="Arial" panose="020B0604020202090204"/>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w</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w</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start</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(w</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end</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w</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start</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(iter / max_iter)</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0"/>
              </a:spcBef>
              <a:spcAft>
                <a:spcPts val="1200"/>
              </a:spcAft>
              <a:buNone/>
            </a:pP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31" name="Shape 231"/>
        <p:cNvGrpSpPr/>
        <p:nvPr/>
      </p:nvGrpSpPr>
      <p:grpSpPr>
        <a:xfrm>
          <a:off x="0" y="0"/>
          <a:ext cx="0" cy="0"/>
          <a:chOff x="0" y="0"/>
          <a:chExt cx="0" cy="0"/>
        </a:xfrm>
      </p:grpSpPr>
      <p:sp>
        <p:nvSpPr>
          <p:cNvPr id="232" name="Google Shape;232;p43"/>
          <p:cNvSpPr txBox="1"/>
          <p:nvPr>
            <p:ph type="body" idx="1"/>
          </p:nvPr>
        </p:nvSpPr>
        <p:spPr>
          <a:xfrm>
            <a:off x="311700" y="409725"/>
            <a:ext cx="8520600" cy="4159200"/>
          </a:xfrm>
          <a:prstGeom prst="rect">
            <a:avLst/>
          </a:prstGeom>
        </p:spPr>
        <p:txBody>
          <a:bodyPr spcFirstLastPara="1" wrap="square" lIns="91425" tIns="91425" rIns="91425" bIns="91425" anchor="t" anchorCtr="0">
            <a:noAutofit/>
          </a:bodyPr>
          <a:lstStyle/>
          <a:p>
            <a:pPr marL="0" lvl="0" indent="457200" algn="just" rtl="0">
              <a:lnSpc>
                <a:spcPct val="150000"/>
              </a:lnSpc>
              <a:spcBef>
                <a:spcPts val="0"/>
              </a:spcBef>
              <a:spcAft>
                <a:spcPts val="0"/>
              </a:spcAft>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b. 	Compute Cognitive coefficient</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v</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w</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v</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c1 * rand() * (pbest</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x</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c.   Calculate social coefficient</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457200" algn="just" rtl="0">
              <a:lnSpc>
                <a:spcPct val="150000"/>
              </a:lnSpc>
              <a:spcBef>
                <a:spcPts val="0"/>
              </a:spcBef>
              <a:spcAft>
                <a:spcPts val="0"/>
              </a:spcAft>
              <a:buClr>
                <a:schemeClr val="dk1"/>
              </a:buClr>
              <a:buSzPts val="1100"/>
              <a:buFont typeface="Arial" panose="020B0604020202090204"/>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v</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w</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v</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 c2 * rand() * (gbest - x</a:t>
            </a:r>
            <a:r>
              <a:rPr lang="en-GB" sz="1600" i="1" baseline="-25000">
                <a:solidFill>
                  <a:schemeClr val="dk1"/>
                </a:solidFill>
                <a:latin typeface="Times New Roman" panose="02020503050405090304"/>
                <a:ea typeface="Times New Roman" panose="02020503050405090304"/>
                <a:cs typeface="Times New Roman" panose="02020503050405090304"/>
                <a:sym typeface="Times New Roman" panose="02020503050405090304"/>
              </a:rPr>
              <a:t> i</a:t>
            </a: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457200" algn="just" rtl="0">
              <a:lnSpc>
                <a:spcPct val="150000"/>
              </a:lnSpc>
              <a:spcBef>
                <a:spcPts val="0"/>
              </a:spcBef>
              <a:spcAft>
                <a:spcPts val="0"/>
              </a:spcAft>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d.   Calculate Cognitive component and Social component</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0" algn="l" rtl="0">
              <a:lnSpc>
                <a:spcPct val="150000"/>
              </a:lnSpc>
              <a:spcBef>
                <a:spcPts val="0"/>
              </a:spcBef>
              <a:spcAft>
                <a:spcPts val="0"/>
              </a:spcAft>
              <a:buClr>
                <a:schemeClr val="dk1"/>
              </a:buClr>
              <a:buSzPts val="1100"/>
              <a:buFont typeface="Arial" panose="020B0604020202090204"/>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Cognitive_component = cognitive_coeff * (part [‘personel_best_position’] - part [‘position’]</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0" algn="just" rtl="0">
              <a:lnSpc>
                <a:spcPct val="150000"/>
              </a:lnSpc>
              <a:spcBef>
                <a:spcPts val="0"/>
              </a:spcBef>
              <a:spcAft>
                <a:spcPts val="0"/>
              </a:spcAft>
              <a:buClr>
                <a:schemeClr val="dk1"/>
              </a:buClr>
              <a:buSzPts val="1100"/>
              <a:buFont typeface="Arial" panose="020B0604020202090204"/>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Social_component = social_coeff * (part [‘personel_best_position’] - part [‘position’]</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457200" algn="just" rtl="0">
              <a:lnSpc>
                <a:spcPct val="150000"/>
              </a:lnSpc>
              <a:spcBef>
                <a:spcPts val="0"/>
              </a:spcBef>
              <a:spcAft>
                <a:spcPts val="0"/>
              </a:spcAft>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    e.  	Update the velocity and position of each particle</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914400" lvl="0" indent="0" algn="just" rtl="0">
              <a:lnSpc>
                <a:spcPct val="150000"/>
              </a:lnSpc>
              <a:spcBef>
                <a:spcPts val="0"/>
              </a:spcBef>
              <a:spcAft>
                <a:spcPts val="0"/>
              </a:spcAft>
              <a:buClr>
                <a:schemeClr val="dk1"/>
              </a:buClr>
              <a:buSzPts val="1100"/>
              <a:buFont typeface="Arial" panose="020B0604020202090204"/>
              <a:buNone/>
            </a:pPr>
            <a:r>
              <a:rPr lang="en-GB" sz="1600" i="1">
                <a:solidFill>
                  <a:schemeClr val="dk1"/>
                </a:solidFill>
                <a:latin typeface="Times New Roman" panose="02020503050405090304"/>
                <a:ea typeface="Times New Roman" panose="02020503050405090304"/>
                <a:cs typeface="Times New Roman" panose="02020503050405090304"/>
                <a:sym typeface="Times New Roman" panose="02020503050405090304"/>
              </a:rPr>
              <a:t>Part[‘velocity’] = Part[‘velocity’] * inertia_weight +  Cognitive_component + Social_component</a:t>
            </a:r>
            <a:endParaRPr sz="16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1200"/>
              </a:spcAft>
              <a:buNone/>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44"/>
          <p:cNvSpPr txBox="1"/>
          <p:nvPr>
            <p:ph type="body" idx="1"/>
          </p:nvPr>
        </p:nvSpPr>
        <p:spPr>
          <a:xfrm>
            <a:off x="311700" y="573200"/>
            <a:ext cx="8520600" cy="3995700"/>
          </a:xfrm>
          <a:prstGeom prst="rect">
            <a:avLst/>
          </a:prstGeom>
        </p:spPr>
        <p:txBody>
          <a:bodyPr spcFirstLastPara="1" wrap="square" lIns="91425" tIns="91425" rIns="91425" bIns="91425" anchor="t" anchorCtr="0">
            <a:normAutofit/>
          </a:bodyPr>
          <a:lstStyle/>
          <a:p>
            <a:pPr marL="457200" lvl="0" indent="457200" algn="just" rtl="0">
              <a:lnSpc>
                <a:spcPct val="150000"/>
              </a:lnSpc>
              <a:spcBef>
                <a:spcPts val="0"/>
              </a:spcBef>
              <a:spcAft>
                <a:spcPts val="0"/>
              </a:spcAft>
              <a:buNone/>
            </a:pPr>
            <a:r>
              <a:rPr lang="en-GB" sz="1700" i="1">
                <a:solidFill>
                  <a:schemeClr val="dk1"/>
                </a:solidFill>
                <a:latin typeface="Times New Roman" panose="02020503050405090304"/>
                <a:ea typeface="Times New Roman" panose="02020503050405090304"/>
                <a:cs typeface="Times New Roman" panose="02020503050405090304"/>
                <a:sym typeface="Times New Roman" panose="02020503050405090304"/>
              </a:rPr>
              <a:t>f.  Update position of the particle by adding its velocity to its current position.</a:t>
            </a:r>
            <a:endParaRPr sz="17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None/>
            </a:pPr>
            <a:r>
              <a:rPr lang="en-GB" sz="1700" i="1">
                <a:solidFill>
                  <a:schemeClr val="dk1"/>
                </a:solidFill>
                <a:latin typeface="Times New Roman" panose="02020503050405090304"/>
                <a:ea typeface="Times New Roman" panose="02020503050405090304"/>
                <a:cs typeface="Times New Roman" panose="02020503050405090304"/>
                <a:sym typeface="Times New Roman" panose="02020503050405090304"/>
              </a:rPr>
              <a:t>     7.  Repeat 3 to 6 until maximum iterations are done.</a:t>
            </a:r>
            <a:endParaRPr sz="17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None/>
            </a:pPr>
            <a:r>
              <a:rPr lang="en-GB" sz="1700" i="1">
                <a:solidFill>
                  <a:schemeClr val="dk1"/>
                </a:solidFill>
                <a:latin typeface="Times New Roman" panose="02020503050405090304"/>
                <a:ea typeface="Times New Roman" panose="02020503050405090304"/>
                <a:cs typeface="Times New Roman" panose="02020503050405090304"/>
                <a:sym typeface="Times New Roman" panose="02020503050405090304"/>
              </a:rPr>
              <a:t>    8. Select the hyper parameters with the best fitness as the optimal hyper parameter subset.</a:t>
            </a:r>
            <a:endParaRPr sz="1700" i="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0"/>
              </a:spcBef>
              <a:spcAft>
                <a:spcPts val="1200"/>
              </a:spcAft>
              <a:buNone/>
            </a:pP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41" name="Shape 241"/>
        <p:cNvGrpSpPr/>
        <p:nvPr/>
      </p:nvGrpSpPr>
      <p:grpSpPr>
        <a:xfrm>
          <a:off x="0" y="0"/>
          <a:ext cx="0" cy="0"/>
          <a:chOff x="0" y="0"/>
          <a:chExt cx="0" cy="0"/>
        </a:xfrm>
      </p:grpSpPr>
      <p:sp>
        <p:nvSpPr>
          <p:cNvPr id="242" name="Google Shape;242;p45"/>
          <p:cNvSpPr txBox="1"/>
          <p:nvPr>
            <p:ph type="title"/>
          </p:nvPr>
        </p:nvSpPr>
        <p:spPr>
          <a:xfrm>
            <a:off x="311700" y="478200"/>
            <a:ext cx="8520600" cy="5727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panose="020B0604020202090204"/>
              <a:buNone/>
            </a:pPr>
            <a:r>
              <a:rPr lang="en-GB" sz="1800" b="1">
                <a:latin typeface="Times New Roman" panose="02020503050405090304"/>
                <a:ea typeface="Times New Roman" panose="02020503050405090304"/>
                <a:cs typeface="Times New Roman" panose="02020503050405090304"/>
                <a:sym typeface="Times New Roman" panose="02020503050405090304"/>
              </a:rPr>
              <a:t>RESPONSE PHASE: </a:t>
            </a:r>
            <a:endParaRPr sz="1800"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spcBef>
                <a:spcPts val="0"/>
              </a:spcBef>
              <a:spcAft>
                <a:spcPts val="0"/>
              </a:spcAft>
              <a:buNone/>
            </a:pPr>
            <a:endParaRPr sz="1800">
              <a:latin typeface="Times New Roman" panose="02020503050405090304"/>
              <a:ea typeface="Times New Roman" panose="02020503050405090304"/>
              <a:cs typeface="Times New Roman" panose="02020503050405090304"/>
              <a:sym typeface="Times New Roman" panose="02020503050405090304"/>
            </a:endParaRPr>
          </a:p>
        </p:txBody>
      </p:sp>
      <p:sp>
        <p:nvSpPr>
          <p:cNvPr id="243" name="Google Shape;243;p45"/>
          <p:cNvSpPr txBox="1"/>
          <p:nvPr>
            <p:ph type="body" idx="1"/>
          </p:nvPr>
        </p:nvSpPr>
        <p:spPr>
          <a:xfrm>
            <a:off x="311700" y="1050900"/>
            <a:ext cx="8520600" cy="35181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This function is in charge of reacting to the final decision of </a:t>
            </a: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"Normal" or "Attack".</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In the instance of "Normal," the response module instructs the prediction module to go to the next data record in the unseen database in order to forecast its label.</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If, on the other hand, the final choice obtained is "Attack," the response module issues an alert that the cloud network is being subjected to potentially harmful activities.</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Input:</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Unlabeled data</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Output: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Type of Traffic</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pic>
        <p:nvPicPr>
          <p:cNvPr id="248" name="Google Shape;248;p46"/>
          <p:cNvPicPr preferRelativeResize="0"/>
          <p:nvPr/>
        </p:nvPicPr>
        <p:blipFill>
          <a:blip r:embed="rId1"/>
          <a:stretch>
            <a:fillRect/>
          </a:stretch>
        </p:blipFill>
        <p:spPr>
          <a:xfrm>
            <a:off x="2214913" y="377375"/>
            <a:ext cx="6091574" cy="4123850"/>
          </a:xfrm>
          <a:prstGeom prst="rect">
            <a:avLst/>
          </a:prstGeom>
          <a:noFill/>
          <a:ln>
            <a:noFill/>
          </a:ln>
        </p:spPr>
      </p:pic>
      <p:sp>
        <p:nvSpPr>
          <p:cNvPr id="249" name="Google Shape;249;p46"/>
          <p:cNvSpPr txBox="1"/>
          <p:nvPr>
            <p:ph type="body" idx="1"/>
          </p:nvPr>
        </p:nvSpPr>
        <p:spPr>
          <a:xfrm>
            <a:off x="4262275" y="4501225"/>
            <a:ext cx="29832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5.5 RESPONSE PHASE</a:t>
            </a:r>
            <a:endParaRPr b="1">
              <a:latin typeface="Times New Roman" panose="02020503050405090304"/>
              <a:ea typeface="Times New Roman" panose="02020503050405090304"/>
              <a:cs typeface="Times New Roman" panose="02020503050405090304"/>
              <a:sym typeface="Times New Roman" panose="02020503050405090304"/>
            </a:endParaRPr>
          </a:p>
        </p:txBody>
      </p:sp>
      <p:sp>
        <p:nvSpPr>
          <p:cNvPr id="250" name="Google Shape;250;p46"/>
          <p:cNvSpPr txBox="1"/>
          <p:nvPr/>
        </p:nvSpPr>
        <p:spPr>
          <a:xfrm>
            <a:off x="666325" y="745525"/>
            <a:ext cx="1548600" cy="3755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panose="020B0604020202090204"/>
              <a:buNone/>
            </a:pP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In Fig 5.5, the response module receives both the final model and the tested data record, and then labels the tested data record with the final model.</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sp>
        <p:nvSpPr>
          <p:cNvPr id="255" name="Google Shape;255;p47"/>
          <p:cNvSpPr txBox="1"/>
          <p:nvPr>
            <p:ph type="title"/>
          </p:nvPr>
        </p:nvSpPr>
        <p:spPr>
          <a:xfrm>
            <a:off x="311700" y="146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t>
            </a:r>
            <a:r>
              <a:rPr lang="en-GB" b="1">
                <a:latin typeface="Times New Roman" panose="02020503050405090304"/>
                <a:ea typeface="Times New Roman" panose="02020503050405090304"/>
                <a:cs typeface="Times New Roman" panose="02020503050405090304"/>
                <a:sym typeface="Times New Roman" panose="02020503050405090304"/>
              </a:rPr>
              <a:t>IMPLEMENTATION DETAILS 100%</a:t>
            </a:r>
            <a:endParaRPr b="1">
              <a:latin typeface="Times New Roman" panose="02020503050405090304"/>
              <a:ea typeface="Times New Roman" panose="02020503050405090304"/>
              <a:cs typeface="Times New Roman" panose="02020503050405090304"/>
              <a:sym typeface="Times New Roman" panose="02020503050405090304"/>
            </a:endParaRPr>
          </a:p>
        </p:txBody>
      </p:sp>
      <p:sp>
        <p:nvSpPr>
          <p:cNvPr id="256" name="Google Shape;256;p47"/>
          <p:cNvSpPr txBox="1"/>
          <p:nvPr/>
        </p:nvSpPr>
        <p:spPr>
          <a:xfrm>
            <a:off x="84700" y="854525"/>
            <a:ext cx="19638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Data Collection:</a:t>
            </a: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257" name="Google Shape;257;p47"/>
          <p:cNvPicPr preferRelativeResize="0"/>
          <p:nvPr/>
        </p:nvPicPr>
        <p:blipFill>
          <a:blip r:embed="rId1"/>
          <a:stretch>
            <a:fillRect/>
          </a:stretch>
        </p:blipFill>
        <p:spPr>
          <a:xfrm>
            <a:off x="1181700" y="1465325"/>
            <a:ext cx="3790950" cy="933450"/>
          </a:xfrm>
          <a:prstGeom prst="rect">
            <a:avLst/>
          </a:prstGeom>
          <a:noFill/>
          <a:ln>
            <a:noFill/>
          </a:ln>
        </p:spPr>
      </p:pic>
      <p:sp>
        <p:nvSpPr>
          <p:cNvPr id="258" name="Google Shape;258;p47"/>
          <p:cNvSpPr txBox="1"/>
          <p:nvPr/>
        </p:nvSpPr>
        <p:spPr>
          <a:xfrm>
            <a:off x="5256350" y="1465325"/>
            <a:ext cx="3329700" cy="1116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6.1 shows the 2 VMs namely Kali Linux (an attacker machine) and Metasploitable 2 (a vulnerable linux machine for security and penetration testing purposes) </a:t>
            </a:r>
            <a:endPar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259" name="Google Shape;259;p47" descr="C:\Users\user\Pictures\Screenshots\Screenshot (28).png"/>
          <p:cNvPicPr preferRelativeResize="0"/>
          <p:nvPr/>
        </p:nvPicPr>
        <p:blipFill rotWithShape="1">
          <a:blip r:embed="rId2"/>
          <a:srcRect l="32236" t="20841" r="32182" b="42013"/>
          <a:stretch>
            <a:fillRect/>
          </a:stretch>
        </p:blipFill>
        <p:spPr>
          <a:xfrm>
            <a:off x="1181700" y="2802800"/>
            <a:ext cx="3667125" cy="2152650"/>
          </a:xfrm>
          <a:prstGeom prst="rect">
            <a:avLst/>
          </a:prstGeom>
          <a:noFill/>
          <a:ln>
            <a:noFill/>
          </a:ln>
        </p:spPr>
      </p:pic>
      <p:sp>
        <p:nvSpPr>
          <p:cNvPr id="260" name="Google Shape;260;p47"/>
          <p:cNvSpPr txBox="1"/>
          <p:nvPr/>
        </p:nvSpPr>
        <p:spPr>
          <a:xfrm>
            <a:off x="5470400" y="3689525"/>
            <a:ext cx="30000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6.2(a) shows the network adapter 1 configuration Kali Linux</a:t>
            </a:r>
            <a:endPar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pic>
        <p:nvPicPr>
          <p:cNvPr id="265" name="Google Shape;265;p48" descr="C:\Users\user\Pictures\Screenshots\Screenshot (29).png"/>
          <p:cNvPicPr preferRelativeResize="0"/>
          <p:nvPr/>
        </p:nvPicPr>
        <p:blipFill rotWithShape="1">
          <a:blip r:embed="rId1"/>
          <a:srcRect l="32150" t="20837" r="32031" b="50007"/>
          <a:stretch>
            <a:fillRect/>
          </a:stretch>
        </p:blipFill>
        <p:spPr>
          <a:xfrm>
            <a:off x="976150" y="384700"/>
            <a:ext cx="4202750" cy="2119575"/>
          </a:xfrm>
          <a:prstGeom prst="rect">
            <a:avLst/>
          </a:prstGeom>
          <a:noFill/>
          <a:ln>
            <a:noFill/>
          </a:ln>
        </p:spPr>
      </p:pic>
      <p:pic>
        <p:nvPicPr>
          <p:cNvPr id="266" name="Google Shape;266;p48" descr="C:\Users\user\Pictures\Screenshots\Screenshot (30).png"/>
          <p:cNvPicPr preferRelativeResize="0"/>
          <p:nvPr/>
        </p:nvPicPr>
        <p:blipFill rotWithShape="1">
          <a:blip r:embed="rId2"/>
          <a:srcRect l="33246" t="31427" r="33400" b="34877"/>
          <a:stretch>
            <a:fillRect/>
          </a:stretch>
        </p:blipFill>
        <p:spPr>
          <a:xfrm>
            <a:off x="976150" y="2780800"/>
            <a:ext cx="4202750" cy="2362700"/>
          </a:xfrm>
          <a:prstGeom prst="rect">
            <a:avLst/>
          </a:prstGeom>
          <a:noFill/>
          <a:ln>
            <a:noFill/>
          </a:ln>
        </p:spPr>
      </p:pic>
      <p:sp>
        <p:nvSpPr>
          <p:cNvPr id="267" name="Google Shape;267;p48"/>
          <p:cNvSpPr txBox="1"/>
          <p:nvPr/>
        </p:nvSpPr>
        <p:spPr>
          <a:xfrm>
            <a:off x="5547850" y="1022075"/>
            <a:ext cx="30000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6.2(b) shows the network adapter 1 configuration Kali Linux</a:t>
            </a:r>
            <a:endPar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268" name="Google Shape;268;p48"/>
          <p:cNvSpPr txBox="1"/>
          <p:nvPr/>
        </p:nvSpPr>
        <p:spPr>
          <a:xfrm>
            <a:off x="5667075" y="3565425"/>
            <a:ext cx="3000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6.3</a:t>
            </a: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 shows the network interface file code for sending and receiving packets in Kali Linux</a:t>
            </a:r>
            <a:endPar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72" name="Shape 272"/>
        <p:cNvGrpSpPr/>
        <p:nvPr/>
      </p:nvGrpSpPr>
      <p:grpSpPr>
        <a:xfrm>
          <a:off x="0" y="0"/>
          <a:ext cx="0" cy="0"/>
          <a:chOff x="0" y="0"/>
          <a:chExt cx="0" cy="0"/>
        </a:xfrm>
      </p:grpSpPr>
      <p:pic>
        <p:nvPicPr>
          <p:cNvPr id="273" name="Google Shape;273;p49" descr="C:\Users\user\Pictures\Screenshots\Screenshot (31).png"/>
          <p:cNvPicPr preferRelativeResize="0"/>
          <p:nvPr/>
        </p:nvPicPr>
        <p:blipFill rotWithShape="1">
          <a:blip r:embed="rId1"/>
          <a:srcRect t="11722" r="66289" b="47731"/>
          <a:stretch>
            <a:fillRect/>
          </a:stretch>
        </p:blipFill>
        <p:spPr>
          <a:xfrm>
            <a:off x="1351675" y="291975"/>
            <a:ext cx="6260700" cy="3926775"/>
          </a:xfrm>
          <a:prstGeom prst="rect">
            <a:avLst/>
          </a:prstGeom>
          <a:noFill/>
          <a:ln>
            <a:noFill/>
          </a:ln>
        </p:spPr>
      </p:pic>
      <p:sp>
        <p:nvSpPr>
          <p:cNvPr id="274" name="Google Shape;274;p49"/>
          <p:cNvSpPr txBox="1"/>
          <p:nvPr/>
        </p:nvSpPr>
        <p:spPr>
          <a:xfrm>
            <a:off x="2701175" y="4366725"/>
            <a:ext cx="3804900" cy="6465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2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6.4  shows the network interface configuration in metasploitable-2 server</a:t>
            </a:r>
            <a:endParaRPr sz="12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78" name="Shape 278"/>
        <p:cNvGrpSpPr/>
        <p:nvPr/>
      </p:nvGrpSpPr>
      <p:grpSpPr>
        <a:xfrm>
          <a:off x="0" y="0"/>
          <a:ext cx="0" cy="0"/>
          <a:chOff x="0" y="0"/>
          <a:chExt cx="0" cy="0"/>
        </a:xfrm>
      </p:grpSpPr>
      <p:pic>
        <p:nvPicPr>
          <p:cNvPr id="279" name="Google Shape;279;p50" descr="C:\Users\user\Pictures\Screenshots\Screenshot (32).png"/>
          <p:cNvPicPr preferRelativeResize="0"/>
          <p:nvPr/>
        </p:nvPicPr>
        <p:blipFill rotWithShape="1">
          <a:blip r:embed="rId1"/>
          <a:srcRect l="31226" t="32071" r="32506" b="37641"/>
          <a:stretch>
            <a:fillRect/>
          </a:stretch>
        </p:blipFill>
        <p:spPr>
          <a:xfrm>
            <a:off x="152400" y="152400"/>
            <a:ext cx="5251650" cy="2020025"/>
          </a:xfrm>
          <a:prstGeom prst="rect">
            <a:avLst/>
          </a:prstGeom>
          <a:noFill/>
          <a:ln>
            <a:noFill/>
          </a:ln>
        </p:spPr>
      </p:pic>
      <p:pic>
        <p:nvPicPr>
          <p:cNvPr id="280" name="Google Shape;280;p50" descr="C:\Users\user\Pictures\Screenshots\Screenshot (33).png"/>
          <p:cNvPicPr preferRelativeResize="0"/>
          <p:nvPr/>
        </p:nvPicPr>
        <p:blipFill rotWithShape="1">
          <a:blip r:embed="rId2"/>
          <a:srcRect l="31138" t="30930" r="31300" b="32757"/>
          <a:stretch>
            <a:fillRect/>
          </a:stretch>
        </p:blipFill>
        <p:spPr>
          <a:xfrm>
            <a:off x="152400" y="2670200"/>
            <a:ext cx="5303025" cy="2473300"/>
          </a:xfrm>
          <a:prstGeom prst="rect">
            <a:avLst/>
          </a:prstGeom>
          <a:noFill/>
          <a:ln>
            <a:noFill/>
          </a:ln>
        </p:spPr>
      </p:pic>
      <p:sp>
        <p:nvSpPr>
          <p:cNvPr id="281" name="Google Shape;281;p50"/>
          <p:cNvSpPr txBox="1"/>
          <p:nvPr/>
        </p:nvSpPr>
        <p:spPr>
          <a:xfrm>
            <a:off x="5669500" y="868925"/>
            <a:ext cx="3000000" cy="8619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6.5 Shows the network interface file code for sending and receiving packets in metasploitable </a:t>
            </a:r>
            <a:endPar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282" name="Google Shape;282;p50"/>
          <p:cNvSpPr txBox="1"/>
          <p:nvPr/>
        </p:nvSpPr>
        <p:spPr>
          <a:xfrm>
            <a:off x="5569950" y="3421625"/>
            <a:ext cx="3000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6.6 Shows the network interface configuration in metasploitable-2 </a:t>
            </a:r>
            <a:endParaRPr sz="12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86" name="Shape 286"/>
        <p:cNvGrpSpPr/>
        <p:nvPr/>
      </p:nvGrpSpPr>
      <p:grpSpPr>
        <a:xfrm>
          <a:off x="0" y="0"/>
          <a:ext cx="0" cy="0"/>
          <a:chOff x="0" y="0"/>
          <a:chExt cx="0" cy="0"/>
        </a:xfrm>
      </p:grpSpPr>
      <p:pic>
        <p:nvPicPr>
          <p:cNvPr id="287" name="Google Shape;287;p51" descr="C:\Users\user\Pictures\Screenshots\Screenshot (34).png"/>
          <p:cNvPicPr preferRelativeResize="0"/>
          <p:nvPr/>
        </p:nvPicPr>
        <p:blipFill rotWithShape="1">
          <a:blip r:embed="rId1"/>
          <a:srcRect t="12211" r="66107" b="47739"/>
          <a:stretch>
            <a:fillRect/>
          </a:stretch>
        </p:blipFill>
        <p:spPr>
          <a:xfrm>
            <a:off x="152400" y="152400"/>
            <a:ext cx="5579550" cy="2473550"/>
          </a:xfrm>
          <a:prstGeom prst="rect">
            <a:avLst/>
          </a:prstGeom>
          <a:noFill/>
          <a:ln>
            <a:noFill/>
          </a:ln>
        </p:spPr>
      </p:pic>
      <p:pic>
        <p:nvPicPr>
          <p:cNvPr id="288" name="Google Shape;288;p51" descr="C:\Users\user\Pictures\Screenshots\Screenshot (34).png"/>
          <p:cNvPicPr preferRelativeResize="0"/>
          <p:nvPr/>
        </p:nvPicPr>
        <p:blipFill rotWithShape="1">
          <a:blip r:embed="rId1"/>
          <a:srcRect t="53234" r="65738" b="21855"/>
          <a:stretch>
            <a:fillRect/>
          </a:stretch>
        </p:blipFill>
        <p:spPr>
          <a:xfrm>
            <a:off x="101775" y="3002025"/>
            <a:ext cx="5630175" cy="2141475"/>
          </a:xfrm>
          <a:prstGeom prst="rect">
            <a:avLst/>
          </a:prstGeom>
          <a:noFill/>
          <a:ln>
            <a:noFill/>
          </a:ln>
        </p:spPr>
      </p:pic>
      <p:sp>
        <p:nvSpPr>
          <p:cNvPr id="289" name="Google Shape;289;p51"/>
          <p:cNvSpPr txBox="1"/>
          <p:nvPr/>
        </p:nvSpPr>
        <p:spPr>
          <a:xfrm>
            <a:off x="5923950" y="1001650"/>
            <a:ext cx="30000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6.7  shows the network interface configuration in Kali Linux VM</a:t>
            </a:r>
            <a:endPar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290" name="Google Shape;290;p51"/>
          <p:cNvSpPr txBox="1"/>
          <p:nvPr/>
        </p:nvSpPr>
        <p:spPr>
          <a:xfrm>
            <a:off x="5923950" y="3768713"/>
            <a:ext cx="30000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6.8 shows the ping from Kali Linux VM to Metasploitable-2 VM</a:t>
            </a:r>
            <a:endParaRPr sz="11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16"/>
          <p:cNvSpPr txBox="1"/>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457200" lvl="0" indent="-336550" algn="just" rtl="0">
              <a:lnSpc>
                <a:spcPct val="175000"/>
              </a:lnSpc>
              <a:spcBef>
                <a:spcPts val="0"/>
              </a:spcBef>
              <a:spcAft>
                <a:spcPts val="0"/>
              </a:spcAft>
              <a:buClr>
                <a:schemeClr val="dk1"/>
              </a:buClr>
              <a:buSzPts val="17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 Cloud-based IDS using ensemble algorithms can easily scale to </a:t>
            </a:r>
            <a:r>
              <a:rPr lang="en-GB" sz="1700" b="1">
                <a:solidFill>
                  <a:schemeClr val="dk1"/>
                </a:solidFill>
                <a:latin typeface="Times New Roman" panose="02020503050405090304"/>
                <a:ea typeface="Times New Roman" panose="02020503050405090304"/>
                <a:cs typeface="Times New Roman" panose="02020503050405090304"/>
                <a:sym typeface="Times New Roman" panose="02020503050405090304"/>
              </a:rPr>
              <a:t>handle large volumes of data </a:t>
            </a: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and multiple locations, providing a comprehensive view of the network.</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just" rtl="0">
              <a:lnSpc>
                <a:spcPct val="175000"/>
              </a:lnSpc>
              <a:spcBef>
                <a:spcPts val="0"/>
              </a:spcBef>
              <a:spcAft>
                <a:spcPts val="0"/>
              </a:spcAft>
              <a:buClr>
                <a:schemeClr val="dk1"/>
              </a:buClr>
              <a:buSzPts val="17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 By detecting and preventing cybersecurity threats, the IDS helps to minimize the risk of data breaches, financial loss, and reputational damage to the organization.</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6550" algn="just" rtl="0">
              <a:lnSpc>
                <a:spcPct val="175000"/>
              </a:lnSpc>
              <a:spcBef>
                <a:spcPts val="0"/>
              </a:spcBef>
              <a:spcAft>
                <a:spcPts val="0"/>
              </a:spcAft>
              <a:buClr>
                <a:schemeClr val="dk1"/>
              </a:buClr>
              <a:buSzPts val="1700"/>
              <a:buFont typeface="Times New Roman" panose="02020503050405090304"/>
              <a:buChar char="●"/>
            </a:pPr>
            <a:r>
              <a:rPr lang="en-GB" sz="1700">
                <a:solidFill>
                  <a:schemeClr val="dk1"/>
                </a:solidFill>
                <a:latin typeface="Times New Roman" panose="02020503050405090304"/>
                <a:ea typeface="Times New Roman" panose="02020503050405090304"/>
                <a:cs typeface="Times New Roman" panose="02020503050405090304"/>
                <a:sym typeface="Times New Roman" panose="02020503050405090304"/>
              </a:rPr>
              <a:t>Overall, the objective of an IDS using ensemble algorithms in a cloud environment is to provide a proactive approach to cybersecurity, identifying and preventing threats before they cause significant harm to the system or network.</a:t>
            </a: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spcBef>
                <a:spcPts val="1500"/>
              </a:spcBef>
              <a:spcAft>
                <a:spcPts val="1200"/>
              </a:spcAft>
              <a:buNone/>
            </a:pPr>
            <a:endParaRPr sz="17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94" name="Shape 294"/>
        <p:cNvGrpSpPr/>
        <p:nvPr/>
      </p:nvGrpSpPr>
      <p:grpSpPr>
        <a:xfrm>
          <a:off x="0" y="0"/>
          <a:ext cx="0" cy="0"/>
          <a:chOff x="0" y="0"/>
          <a:chExt cx="0" cy="0"/>
        </a:xfrm>
      </p:grpSpPr>
      <p:pic>
        <p:nvPicPr>
          <p:cNvPr id="295" name="Google Shape;295;p52" descr="C:\Users\user\Pictures\Screenshots\Screenshot (22).png"/>
          <p:cNvPicPr preferRelativeResize="0"/>
          <p:nvPr/>
        </p:nvPicPr>
        <p:blipFill rotWithShape="1">
          <a:blip r:embed="rId1"/>
          <a:srcRect t="30789" r="58928" b="12307"/>
          <a:stretch>
            <a:fillRect/>
          </a:stretch>
        </p:blipFill>
        <p:spPr>
          <a:xfrm>
            <a:off x="1858350" y="274075"/>
            <a:ext cx="5427300" cy="4232300"/>
          </a:xfrm>
          <a:prstGeom prst="rect">
            <a:avLst/>
          </a:prstGeom>
          <a:noFill/>
          <a:ln>
            <a:noFill/>
          </a:ln>
        </p:spPr>
      </p:pic>
      <p:sp>
        <p:nvSpPr>
          <p:cNvPr id="296" name="Google Shape;296;p52"/>
          <p:cNvSpPr txBox="1"/>
          <p:nvPr/>
        </p:nvSpPr>
        <p:spPr>
          <a:xfrm>
            <a:off x="2696500" y="4676475"/>
            <a:ext cx="39978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6.9 shows the nmap scanned report of the kali linux</a:t>
            </a:r>
            <a:endPar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00" name="Shape 300"/>
        <p:cNvGrpSpPr/>
        <p:nvPr/>
      </p:nvGrpSpPr>
      <p:grpSpPr>
        <a:xfrm>
          <a:off x="0" y="0"/>
          <a:ext cx="0" cy="0"/>
          <a:chOff x="0" y="0"/>
          <a:chExt cx="0" cy="0"/>
        </a:xfrm>
      </p:grpSpPr>
      <p:pic>
        <p:nvPicPr>
          <p:cNvPr id="301" name="Google Shape;301;p53" descr="C:\Users\user\Pictures\Screenshots\Screenshot (23).png"/>
          <p:cNvPicPr preferRelativeResize="0"/>
          <p:nvPr/>
        </p:nvPicPr>
        <p:blipFill rotWithShape="1">
          <a:blip r:embed="rId1"/>
          <a:srcRect t="12709" r="46672" b="24405"/>
          <a:stretch>
            <a:fillRect/>
          </a:stretch>
        </p:blipFill>
        <p:spPr>
          <a:xfrm>
            <a:off x="1351700" y="119225"/>
            <a:ext cx="5973075" cy="3038475"/>
          </a:xfrm>
          <a:prstGeom prst="rect">
            <a:avLst/>
          </a:prstGeom>
          <a:noFill/>
          <a:ln>
            <a:noFill/>
          </a:ln>
        </p:spPr>
      </p:pic>
      <p:pic>
        <p:nvPicPr>
          <p:cNvPr id="302" name="Google Shape;302;p53" descr="C:\Users\user\Pictures\Screenshots\Screenshot (24).png"/>
          <p:cNvPicPr preferRelativeResize="0"/>
          <p:nvPr/>
        </p:nvPicPr>
        <p:blipFill rotWithShape="1">
          <a:blip r:embed="rId2"/>
          <a:srcRect t="55347" r="45438" b="10610"/>
          <a:stretch>
            <a:fillRect/>
          </a:stretch>
        </p:blipFill>
        <p:spPr>
          <a:xfrm>
            <a:off x="1351700" y="3343275"/>
            <a:ext cx="5973075" cy="1738275"/>
          </a:xfrm>
          <a:prstGeom prst="rect">
            <a:avLst/>
          </a:prstGeom>
          <a:noFill/>
          <a:ln>
            <a:noFill/>
          </a:ln>
        </p:spPr>
      </p:pic>
      <p:sp>
        <p:nvSpPr>
          <p:cNvPr id="303" name="Google Shape;303;p53"/>
          <p:cNvSpPr txBox="1"/>
          <p:nvPr/>
        </p:nvSpPr>
        <p:spPr>
          <a:xfrm>
            <a:off x="6666925" y="1913625"/>
            <a:ext cx="30000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6.10</a:t>
            </a: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304" name="Google Shape;304;p53"/>
          <p:cNvSpPr txBox="1"/>
          <p:nvPr/>
        </p:nvSpPr>
        <p:spPr>
          <a:xfrm>
            <a:off x="6666925" y="4322500"/>
            <a:ext cx="30000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6.11</a:t>
            </a: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pic>
        <p:nvPicPr>
          <p:cNvPr id="309" name="Google Shape;309;p54" descr="C:\Users\user\Pictures\Screenshots\Screenshot (25).png"/>
          <p:cNvPicPr preferRelativeResize="0"/>
          <p:nvPr/>
        </p:nvPicPr>
        <p:blipFill rotWithShape="1">
          <a:blip r:embed="rId1"/>
          <a:srcRect t="52233" r="48076" b="10539"/>
          <a:stretch>
            <a:fillRect/>
          </a:stretch>
        </p:blipFill>
        <p:spPr>
          <a:xfrm>
            <a:off x="152400" y="152400"/>
            <a:ext cx="5800776" cy="2057400"/>
          </a:xfrm>
          <a:prstGeom prst="rect">
            <a:avLst/>
          </a:prstGeom>
          <a:noFill/>
          <a:ln>
            <a:noFill/>
          </a:ln>
        </p:spPr>
      </p:pic>
      <p:pic>
        <p:nvPicPr>
          <p:cNvPr id="310" name="Google Shape;310;p54" descr="C:\Users\user\Pictures\Screenshots\Screenshot (26).png"/>
          <p:cNvPicPr preferRelativeResize="0"/>
          <p:nvPr/>
        </p:nvPicPr>
        <p:blipFill rotWithShape="1">
          <a:blip r:embed="rId2"/>
          <a:srcRect t="68984" r="47520" b="7463"/>
          <a:stretch>
            <a:fillRect/>
          </a:stretch>
        </p:blipFill>
        <p:spPr>
          <a:xfrm>
            <a:off x="152400" y="2362200"/>
            <a:ext cx="5800775" cy="1295400"/>
          </a:xfrm>
          <a:prstGeom prst="rect">
            <a:avLst/>
          </a:prstGeom>
          <a:noFill/>
          <a:ln>
            <a:noFill/>
          </a:ln>
        </p:spPr>
      </p:pic>
      <p:pic>
        <p:nvPicPr>
          <p:cNvPr id="311" name="Google Shape;311;p54" descr="C:\Users\user\Pictures\Screenshots\Screenshot (27).png"/>
          <p:cNvPicPr preferRelativeResize="0"/>
          <p:nvPr/>
        </p:nvPicPr>
        <p:blipFill rotWithShape="1">
          <a:blip r:embed="rId3"/>
          <a:srcRect t="12458" r="60000" b="72346"/>
          <a:stretch>
            <a:fillRect/>
          </a:stretch>
        </p:blipFill>
        <p:spPr>
          <a:xfrm>
            <a:off x="152400" y="3810000"/>
            <a:ext cx="5800775" cy="1162050"/>
          </a:xfrm>
          <a:prstGeom prst="rect">
            <a:avLst/>
          </a:prstGeom>
          <a:noFill/>
          <a:ln>
            <a:noFill/>
          </a:ln>
        </p:spPr>
      </p:pic>
      <p:sp>
        <p:nvSpPr>
          <p:cNvPr id="312" name="Google Shape;312;p54"/>
          <p:cNvSpPr txBox="1"/>
          <p:nvPr/>
        </p:nvSpPr>
        <p:spPr>
          <a:xfrm>
            <a:off x="6032100" y="877050"/>
            <a:ext cx="30000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6.12 shows the options of IP addresses to attack</a:t>
            </a:r>
            <a:endPar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313" name="Google Shape;313;p54"/>
          <p:cNvSpPr txBox="1"/>
          <p:nvPr/>
        </p:nvSpPr>
        <p:spPr>
          <a:xfrm>
            <a:off x="6032100" y="2512125"/>
            <a:ext cx="3000000" cy="8619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6.13 shows the exploitation of U2R attack as kali Linux user can use the Shell of Metasploitable</a:t>
            </a:r>
            <a:endPar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314" name="Google Shape;314;p54"/>
          <p:cNvSpPr txBox="1"/>
          <p:nvPr/>
        </p:nvSpPr>
        <p:spPr>
          <a:xfrm>
            <a:off x="6032100" y="4086975"/>
            <a:ext cx="30000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6.14 Shows the DOS attack generation using hping3 tool in Kali linux</a:t>
            </a:r>
            <a:endParaRPr lang="en-GB" sz="11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18" name="Shape 318"/>
        <p:cNvGrpSpPr/>
        <p:nvPr/>
      </p:nvGrpSpPr>
      <p:grpSpPr>
        <a:xfrm>
          <a:off x="0" y="0"/>
          <a:ext cx="0" cy="0"/>
          <a:chOff x="0" y="0"/>
          <a:chExt cx="0" cy="0"/>
        </a:xfrm>
      </p:grpSpPr>
      <p:pic>
        <p:nvPicPr>
          <p:cNvPr id="319" name="Google Shape;319;p55"/>
          <p:cNvPicPr preferRelativeResize="0"/>
          <p:nvPr/>
        </p:nvPicPr>
        <p:blipFill>
          <a:blip r:embed="rId1"/>
          <a:stretch>
            <a:fillRect/>
          </a:stretch>
        </p:blipFill>
        <p:spPr>
          <a:xfrm>
            <a:off x="382050" y="1934325"/>
            <a:ext cx="8205624" cy="2483550"/>
          </a:xfrm>
          <a:prstGeom prst="rect">
            <a:avLst/>
          </a:prstGeom>
          <a:noFill/>
          <a:ln>
            <a:noFill/>
          </a:ln>
        </p:spPr>
      </p:pic>
      <p:sp>
        <p:nvSpPr>
          <p:cNvPr id="320" name="Google Shape;320;p55"/>
          <p:cNvSpPr txBox="1"/>
          <p:nvPr/>
        </p:nvSpPr>
        <p:spPr>
          <a:xfrm>
            <a:off x="261675" y="489500"/>
            <a:ext cx="7156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latin typeface="Times New Roman" panose="02020503050405090304"/>
                <a:ea typeface="Times New Roman" panose="02020503050405090304"/>
                <a:cs typeface="Times New Roman" panose="02020503050405090304"/>
                <a:sym typeface="Times New Roman" panose="02020503050405090304"/>
              </a:rPr>
              <a:t>Pre-processing techniques:</a:t>
            </a:r>
            <a:endParaRPr sz="1700" b="1">
              <a:latin typeface="Times New Roman" panose="02020503050405090304"/>
              <a:ea typeface="Times New Roman" panose="02020503050405090304"/>
              <a:cs typeface="Times New Roman" panose="02020503050405090304"/>
              <a:sym typeface="Times New Roman" panose="02020503050405090304"/>
            </a:endParaRPr>
          </a:p>
        </p:txBody>
      </p:sp>
      <p:sp>
        <p:nvSpPr>
          <p:cNvPr id="321" name="Google Shape;321;p55"/>
          <p:cNvSpPr txBox="1"/>
          <p:nvPr/>
        </p:nvSpPr>
        <p:spPr>
          <a:xfrm>
            <a:off x="382050" y="1197413"/>
            <a:ext cx="7156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latin typeface="Times New Roman" panose="02020503050405090304"/>
                <a:ea typeface="Times New Roman" panose="02020503050405090304"/>
                <a:cs typeface="Times New Roman" panose="02020503050405090304"/>
                <a:sym typeface="Times New Roman" panose="02020503050405090304"/>
              </a:rPr>
              <a:t>LABEL ENCODING &amp; REMOVING NAN AND INFINITE VALUES:</a:t>
            </a:r>
            <a:endParaRPr sz="16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pic>
        <p:nvPicPr>
          <p:cNvPr id="326" name="Google Shape;326;p56"/>
          <p:cNvPicPr preferRelativeResize="0"/>
          <p:nvPr/>
        </p:nvPicPr>
        <p:blipFill>
          <a:blip r:embed="rId1"/>
          <a:stretch>
            <a:fillRect/>
          </a:stretch>
        </p:blipFill>
        <p:spPr>
          <a:xfrm>
            <a:off x="202100" y="660750"/>
            <a:ext cx="8839201" cy="3433175"/>
          </a:xfrm>
          <a:prstGeom prst="rect">
            <a:avLst/>
          </a:prstGeom>
          <a:noFill/>
          <a:ln>
            <a:noFill/>
          </a:ln>
        </p:spPr>
      </p:pic>
      <p:sp>
        <p:nvSpPr>
          <p:cNvPr id="327" name="Google Shape;327;p56"/>
          <p:cNvSpPr txBox="1"/>
          <p:nvPr>
            <p:ph type="body" idx="1"/>
          </p:nvPr>
        </p:nvSpPr>
        <p:spPr>
          <a:xfrm>
            <a:off x="2392525" y="4093925"/>
            <a:ext cx="4810500" cy="605100"/>
          </a:xfrm>
          <a:prstGeom prst="rect">
            <a:avLst/>
          </a:prstGeom>
        </p:spPr>
        <p:txBody>
          <a:bodyPr spcFirstLastPara="1" wrap="square" lIns="91425" tIns="91425" rIns="91425" bIns="91425" anchor="ctr" anchorCtr="0">
            <a:normAutofit fontScale="92500"/>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6.15 LABEL ENCODING  -</a:t>
            </a:r>
            <a:r>
              <a:rPr lang="en-GB" sz="1510"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510">
                <a:solidFill>
                  <a:schemeClr val="dk1"/>
                </a:solidFill>
                <a:latin typeface="Times New Roman" panose="02020503050405090304"/>
                <a:ea typeface="Times New Roman" panose="02020503050405090304"/>
                <a:cs typeface="Times New Roman" panose="02020503050405090304"/>
                <a:sym typeface="Times New Roman" panose="02020503050405090304"/>
              </a:rPr>
              <a:t>of CICIDS2017 Dataset</a:t>
            </a:r>
            <a:endParaRPr sz="211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31" name="Shape 331"/>
        <p:cNvGrpSpPr/>
        <p:nvPr/>
      </p:nvGrpSpPr>
      <p:grpSpPr>
        <a:xfrm>
          <a:off x="0" y="0"/>
          <a:ext cx="0" cy="0"/>
          <a:chOff x="0" y="0"/>
          <a:chExt cx="0" cy="0"/>
        </a:xfrm>
      </p:grpSpPr>
      <p:pic>
        <p:nvPicPr>
          <p:cNvPr id="332" name="Google Shape;332;p57"/>
          <p:cNvPicPr preferRelativeResize="0"/>
          <p:nvPr/>
        </p:nvPicPr>
        <p:blipFill>
          <a:blip r:embed="rId1"/>
          <a:stretch>
            <a:fillRect/>
          </a:stretch>
        </p:blipFill>
        <p:spPr>
          <a:xfrm>
            <a:off x="152400" y="628650"/>
            <a:ext cx="8839201" cy="3800725"/>
          </a:xfrm>
          <a:prstGeom prst="rect">
            <a:avLst/>
          </a:prstGeom>
          <a:noFill/>
          <a:ln>
            <a:noFill/>
          </a:ln>
        </p:spPr>
      </p:pic>
      <p:sp>
        <p:nvSpPr>
          <p:cNvPr id="333" name="Google Shape;333;p57"/>
          <p:cNvSpPr txBox="1"/>
          <p:nvPr/>
        </p:nvSpPr>
        <p:spPr>
          <a:xfrm>
            <a:off x="350350" y="197550"/>
            <a:ext cx="7156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NORMALISATION (MIN MAX SCALAR)</a:t>
            </a:r>
            <a:endParaRPr sz="1600" b="1">
              <a:latin typeface="Times New Roman" panose="02020503050405090304"/>
              <a:ea typeface="Times New Roman" panose="02020503050405090304"/>
              <a:cs typeface="Times New Roman" panose="02020503050405090304"/>
              <a:sym typeface="Times New Roman" panose="02020503050405090304"/>
            </a:endParaRPr>
          </a:p>
        </p:txBody>
      </p:sp>
      <p:sp>
        <p:nvSpPr>
          <p:cNvPr id="334" name="Google Shape;334;p57"/>
          <p:cNvSpPr txBox="1"/>
          <p:nvPr>
            <p:ph type="body" idx="1"/>
          </p:nvPr>
        </p:nvSpPr>
        <p:spPr>
          <a:xfrm>
            <a:off x="1794150" y="4429375"/>
            <a:ext cx="57852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6.16 MIN MAX SCALAR  </a:t>
            </a: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depicts normalizing of dataset</a:t>
            </a:r>
            <a:endParaRPr sz="17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38" name="Shape 338"/>
        <p:cNvGrpSpPr/>
        <p:nvPr/>
      </p:nvGrpSpPr>
      <p:grpSpPr>
        <a:xfrm>
          <a:off x="0" y="0"/>
          <a:ext cx="0" cy="0"/>
          <a:chOff x="0" y="0"/>
          <a:chExt cx="0" cy="0"/>
        </a:xfrm>
      </p:grpSpPr>
      <p:pic>
        <p:nvPicPr>
          <p:cNvPr id="339" name="Google Shape;339;p58"/>
          <p:cNvPicPr preferRelativeResize="0"/>
          <p:nvPr/>
        </p:nvPicPr>
        <p:blipFill>
          <a:blip r:embed="rId1"/>
          <a:stretch>
            <a:fillRect/>
          </a:stretch>
        </p:blipFill>
        <p:spPr>
          <a:xfrm>
            <a:off x="152400" y="1012925"/>
            <a:ext cx="8839201" cy="2957750"/>
          </a:xfrm>
          <a:prstGeom prst="rect">
            <a:avLst/>
          </a:prstGeom>
          <a:noFill/>
          <a:ln>
            <a:noFill/>
          </a:ln>
        </p:spPr>
      </p:pic>
      <p:sp>
        <p:nvSpPr>
          <p:cNvPr id="340" name="Google Shape;340;p58"/>
          <p:cNvSpPr txBox="1"/>
          <p:nvPr/>
        </p:nvSpPr>
        <p:spPr>
          <a:xfrm>
            <a:off x="561550" y="566525"/>
            <a:ext cx="715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341" name="Google Shape;341;p58"/>
          <p:cNvSpPr txBox="1"/>
          <p:nvPr/>
        </p:nvSpPr>
        <p:spPr>
          <a:xfrm>
            <a:off x="424900" y="566525"/>
            <a:ext cx="7156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latin typeface="Times New Roman" panose="02020503050405090304"/>
                <a:ea typeface="Times New Roman" panose="02020503050405090304"/>
                <a:cs typeface="Times New Roman" panose="02020503050405090304"/>
                <a:sym typeface="Times New Roman" panose="02020503050405090304"/>
              </a:rPr>
              <a:t>FEATURE EXTRACTION (SCAE):</a:t>
            </a:r>
            <a:endParaRPr sz="1700" b="1">
              <a:latin typeface="Times New Roman" panose="02020503050405090304"/>
              <a:ea typeface="Times New Roman" panose="02020503050405090304"/>
              <a:cs typeface="Times New Roman" panose="02020503050405090304"/>
              <a:sym typeface="Times New Roman" panose="02020503050405090304"/>
            </a:endParaRPr>
          </a:p>
        </p:txBody>
      </p:sp>
      <p:sp>
        <p:nvSpPr>
          <p:cNvPr id="342" name="Google Shape;342;p58"/>
          <p:cNvSpPr txBox="1"/>
          <p:nvPr>
            <p:ph type="body" idx="1"/>
          </p:nvPr>
        </p:nvSpPr>
        <p:spPr>
          <a:xfrm>
            <a:off x="1783075" y="4144550"/>
            <a:ext cx="57297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6.17 AUTO ENCODER - </a:t>
            </a: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creating the auto encoder layers</a:t>
            </a:r>
            <a:endParaRPr sz="15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46" name="Shape 346"/>
        <p:cNvGrpSpPr/>
        <p:nvPr/>
      </p:nvGrpSpPr>
      <p:grpSpPr>
        <a:xfrm>
          <a:off x="0" y="0"/>
          <a:ext cx="0" cy="0"/>
          <a:chOff x="0" y="0"/>
          <a:chExt cx="0" cy="0"/>
        </a:xfrm>
      </p:grpSpPr>
      <p:pic>
        <p:nvPicPr>
          <p:cNvPr id="347" name="Google Shape;347;p59"/>
          <p:cNvPicPr preferRelativeResize="0"/>
          <p:nvPr/>
        </p:nvPicPr>
        <p:blipFill>
          <a:blip r:embed="rId1"/>
          <a:stretch>
            <a:fillRect/>
          </a:stretch>
        </p:blipFill>
        <p:spPr>
          <a:xfrm>
            <a:off x="152400" y="529250"/>
            <a:ext cx="8839201" cy="3676475"/>
          </a:xfrm>
          <a:prstGeom prst="rect">
            <a:avLst/>
          </a:prstGeom>
          <a:noFill/>
          <a:ln>
            <a:noFill/>
          </a:ln>
        </p:spPr>
      </p:pic>
      <p:sp>
        <p:nvSpPr>
          <p:cNvPr id="348" name="Google Shape;348;p59"/>
          <p:cNvSpPr txBox="1"/>
          <p:nvPr>
            <p:ph type="body" idx="1"/>
          </p:nvPr>
        </p:nvSpPr>
        <p:spPr>
          <a:xfrm>
            <a:off x="822300" y="4205725"/>
            <a:ext cx="74994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000" b="1">
                <a:latin typeface="Times New Roman" panose="02020503050405090304"/>
                <a:ea typeface="Times New Roman" panose="02020503050405090304"/>
                <a:cs typeface="Times New Roman" panose="02020503050405090304"/>
                <a:sym typeface="Times New Roman" panose="02020503050405090304"/>
              </a:rPr>
              <a:t>Fig 6.18 CONTRACTIVE LOSS FUNCTION</a:t>
            </a:r>
            <a:r>
              <a:rPr lang="en-GB" sz="1200"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 specifying the loss function</a:t>
            </a:r>
            <a:endParaRPr sz="230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52" name="Shape 352"/>
        <p:cNvGrpSpPr/>
        <p:nvPr/>
      </p:nvGrpSpPr>
      <p:grpSpPr>
        <a:xfrm>
          <a:off x="0" y="0"/>
          <a:ext cx="0" cy="0"/>
          <a:chOff x="0" y="0"/>
          <a:chExt cx="0" cy="0"/>
        </a:xfrm>
      </p:grpSpPr>
      <p:pic>
        <p:nvPicPr>
          <p:cNvPr id="353" name="Google Shape;353;p60"/>
          <p:cNvPicPr preferRelativeResize="0"/>
          <p:nvPr/>
        </p:nvPicPr>
        <p:blipFill>
          <a:blip r:embed="rId1"/>
          <a:stretch>
            <a:fillRect/>
          </a:stretch>
        </p:blipFill>
        <p:spPr>
          <a:xfrm>
            <a:off x="0" y="57150"/>
            <a:ext cx="8839201" cy="2271150"/>
          </a:xfrm>
          <a:prstGeom prst="rect">
            <a:avLst/>
          </a:prstGeom>
          <a:noFill/>
          <a:ln>
            <a:noFill/>
          </a:ln>
        </p:spPr>
      </p:pic>
      <p:pic>
        <p:nvPicPr>
          <p:cNvPr id="354" name="Google Shape;354;p60"/>
          <p:cNvPicPr preferRelativeResize="0"/>
          <p:nvPr/>
        </p:nvPicPr>
        <p:blipFill>
          <a:blip r:embed="rId2"/>
          <a:stretch>
            <a:fillRect/>
          </a:stretch>
        </p:blipFill>
        <p:spPr>
          <a:xfrm>
            <a:off x="0" y="2379075"/>
            <a:ext cx="8839201" cy="2271150"/>
          </a:xfrm>
          <a:prstGeom prst="rect">
            <a:avLst/>
          </a:prstGeom>
          <a:noFill/>
          <a:ln>
            <a:noFill/>
          </a:ln>
        </p:spPr>
      </p:pic>
      <p:sp>
        <p:nvSpPr>
          <p:cNvPr id="355" name="Google Shape;355;p60"/>
          <p:cNvSpPr txBox="1"/>
          <p:nvPr>
            <p:ph type="body" idx="1"/>
          </p:nvPr>
        </p:nvSpPr>
        <p:spPr>
          <a:xfrm>
            <a:off x="975600" y="4538400"/>
            <a:ext cx="7643100" cy="605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6.19 TRAINED SCAE -</a:t>
            </a:r>
            <a:r>
              <a:rPr lang="en-GB" sz="1500" b="1">
                <a:latin typeface="Times New Roman" panose="02020503050405090304"/>
                <a:ea typeface="Times New Roman" panose="02020503050405090304"/>
                <a:cs typeface="Times New Roman" panose="02020503050405090304"/>
                <a:sym typeface="Times New Roman" panose="02020503050405090304"/>
              </a:rPr>
              <a:t> </a:t>
            </a: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shows accuracy of each epoch during training</a:t>
            </a:r>
            <a:endParaRPr sz="15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59" name="Shape 359"/>
        <p:cNvGrpSpPr/>
        <p:nvPr/>
      </p:nvGrpSpPr>
      <p:grpSpPr>
        <a:xfrm>
          <a:off x="0" y="0"/>
          <a:ext cx="0" cy="0"/>
          <a:chOff x="0" y="0"/>
          <a:chExt cx="0" cy="0"/>
        </a:xfrm>
      </p:grpSpPr>
      <p:sp>
        <p:nvSpPr>
          <p:cNvPr id="360" name="Google Shape;360;p61"/>
          <p:cNvSpPr txBox="1"/>
          <p:nvPr>
            <p:ph type="body" idx="1"/>
          </p:nvPr>
        </p:nvSpPr>
        <p:spPr>
          <a:xfrm>
            <a:off x="223450" y="4429675"/>
            <a:ext cx="8605800" cy="605100"/>
          </a:xfrm>
          <a:prstGeom prst="rect">
            <a:avLst/>
          </a:prstGeom>
        </p:spPr>
        <p:txBody>
          <a:bodyPr spcFirstLastPara="1" wrap="square" lIns="91425" tIns="91425" rIns="91425" bIns="91425" anchor="ctr" anchorCtr="0">
            <a:noAutofit/>
          </a:bodyPr>
          <a:lstStyle/>
          <a:p>
            <a:pPr marL="0" lvl="0" indent="0" algn="ctr" rtl="0">
              <a:lnSpc>
                <a:spcPct val="95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6.20 SAVING AND LOADING THE WEIGHTS–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Lading the best weights for auto encoder</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80000"/>
              </a:lnSpc>
              <a:spcBef>
                <a:spcPts val="0"/>
              </a:spcBef>
              <a:spcAft>
                <a:spcPts val="0"/>
              </a:spcAft>
              <a:buNone/>
            </a:pPr>
          </a:p>
        </p:txBody>
      </p:sp>
      <p:pic>
        <p:nvPicPr>
          <p:cNvPr id="361" name="Google Shape;361;p61"/>
          <p:cNvPicPr preferRelativeResize="0"/>
          <p:nvPr/>
        </p:nvPicPr>
        <p:blipFill>
          <a:blip r:embed="rId1"/>
          <a:stretch>
            <a:fillRect/>
          </a:stretch>
        </p:blipFill>
        <p:spPr>
          <a:xfrm>
            <a:off x="130275" y="104475"/>
            <a:ext cx="8787326" cy="4126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graphicFrame>
        <p:nvGraphicFramePr>
          <p:cNvPr id="79" name="Google Shape;79;p17"/>
          <p:cNvGraphicFramePr/>
          <p:nvPr/>
        </p:nvGraphicFramePr>
        <p:xfrm>
          <a:off x="153300" y="1218708"/>
          <a:ext cx="3000000" cy="3000000"/>
        </p:xfrm>
        <a:graphic>
          <a:graphicData uri="http://schemas.openxmlformats.org/drawingml/2006/table">
            <a:tbl>
              <a:tblPr>
                <a:noFill/>
                <a:tableStyleId>{D969CFE5-6263-4CA4-961F-81A2CEDFE581}</a:tableStyleId>
              </a:tblPr>
              <a:tblGrid>
                <a:gridCol w="592025"/>
                <a:gridCol w="2617200"/>
                <a:gridCol w="1480175"/>
                <a:gridCol w="1427975"/>
                <a:gridCol w="1438450"/>
                <a:gridCol w="1261100"/>
              </a:tblGrid>
              <a:tr h="1001575">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Ref.</a:t>
                      </a:r>
                      <a:endParaRPr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no</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Clr>
                          <a:schemeClr val="dk1"/>
                        </a:buClr>
                        <a:buSzPts val="1100"/>
                        <a:buFont typeface="Arial" panose="020B0604020202090204"/>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Paper Title, Authors,Year, Journal name,Vol, Issue &amp; pp</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Methodology/ Technique/ Algorithm Used</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Advantages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Issues / Gaps / Limitations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Ideas for adoption</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r>
              <a:tr h="2105550">
                <a:tc>
                  <a:txBody>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1</a:t>
                      </a:r>
                      <a:r>
                        <a:rPr lang="en-GB"/>
                        <a:t>.</a:t>
                      </a:r>
                      <a:endParaRPr lang="en-GB"/>
                    </a:p>
                  </a:txBody>
                  <a:tcPr marL="91425" marR="91425" marT="91425" marB="91425"/>
                </a:tc>
                <a:tc>
                  <a:txBody>
                    <a:bodyPr/>
                    <a:lstStyle/>
                    <a:p>
                      <a:pPr marL="0" lvl="0" indent="0" algn="l" rtl="0">
                        <a:spcBef>
                          <a:spcPts val="0"/>
                        </a:spcBef>
                        <a:spcAft>
                          <a:spcPts val="0"/>
                        </a:spcAft>
                        <a:buClr>
                          <a:schemeClr val="dk1"/>
                        </a:buClr>
                        <a:buSzPts val="1000"/>
                        <a:buFont typeface="Arial" panose="020B0604020202090204"/>
                        <a:buNone/>
                      </a:pPr>
                      <a:r>
                        <a:rPr lang="en-GB">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W. Wang, X. Du, D. Shan, R. Qin and N. Wang, "Cloud Intrusion Detection Method Based on Stacked Contractive Auto-Encoder and Support Vector Machine," in IEEE Transactions on Cloud Computing, vol. 10, no. 3, pp. 1634-1646, 1 July-Sept. 2022.</a:t>
                      </a:r>
                      <a:endParaRPr sz="13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l" rtl="0">
                        <a:spcBef>
                          <a:spcPts val="0"/>
                        </a:spcBef>
                        <a:spcAft>
                          <a:spcPts val="0"/>
                        </a:spcAft>
                        <a:buNone/>
                      </a:pPr>
                      <a:r>
                        <a:rPr lang="en-GB" sz="1500">
                          <a:latin typeface="Times New Roman" panose="02020503050405090304"/>
                          <a:ea typeface="Times New Roman" panose="02020503050405090304"/>
                          <a:cs typeface="Times New Roman" panose="02020503050405090304"/>
                          <a:sym typeface="Times New Roman" panose="02020503050405090304"/>
                        </a:rPr>
                        <a:t>Support vector Machine</a:t>
                      </a: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l" rtl="0">
                        <a:spcBef>
                          <a:spcPts val="0"/>
                        </a:spcBef>
                        <a:spcAft>
                          <a:spcPts val="0"/>
                        </a:spcAft>
                        <a:buNone/>
                      </a:pPr>
                      <a:r>
                        <a:rPr lang="en-GB" sz="1500">
                          <a:latin typeface="Times New Roman" panose="02020503050405090304"/>
                          <a:ea typeface="Times New Roman" panose="02020503050405090304"/>
                          <a:cs typeface="Times New Roman" panose="02020503050405090304"/>
                          <a:sym typeface="Times New Roman" panose="02020503050405090304"/>
                        </a:rPr>
                        <a:t>SACE (feature extraction)</a:t>
                      </a: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l" rtl="0">
                        <a:spcBef>
                          <a:spcPts val="0"/>
                        </a:spcBef>
                        <a:spcAft>
                          <a:spcPts val="0"/>
                        </a:spcAft>
                        <a:buNone/>
                      </a:pPr>
                      <a:r>
                        <a:rPr lang="en-GB" sz="1500">
                          <a:latin typeface="Times New Roman" panose="02020503050405090304"/>
                          <a:ea typeface="Times New Roman" panose="02020503050405090304"/>
                          <a:cs typeface="Times New Roman" panose="02020503050405090304"/>
                          <a:sym typeface="Times New Roman" panose="02020503050405090304"/>
                        </a:rPr>
                        <a:t>Cannot efficiently detect unknown attacks</a:t>
                      </a: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Feature Extraction (SCAE)</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r>
            </a:tbl>
          </a:graphicData>
        </a:graphic>
      </p:graphicFrame>
      <p:sp>
        <p:nvSpPr>
          <p:cNvPr id="80" name="Google Shape;80;p17"/>
          <p:cNvSpPr txBox="1"/>
          <p:nvPr>
            <p:ph type="title"/>
          </p:nvPr>
        </p:nvSpPr>
        <p:spPr>
          <a:xfrm>
            <a:off x="311700" y="368775"/>
            <a:ext cx="8520600" cy="4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sz="2500" b="1">
                <a:latin typeface="Times New Roman" panose="02020503050405090304"/>
                <a:ea typeface="Times New Roman" panose="02020503050405090304"/>
                <a:cs typeface="Times New Roman" panose="02020503050405090304"/>
                <a:sym typeface="Times New Roman" panose="02020503050405090304"/>
              </a:rPr>
              <a:t> LITERATURE SURVEY</a:t>
            </a:r>
            <a:endParaRPr sz="2500" b="1">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250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pic>
        <p:nvPicPr>
          <p:cNvPr id="366" name="Google Shape;366;p62"/>
          <p:cNvPicPr preferRelativeResize="0"/>
          <p:nvPr/>
        </p:nvPicPr>
        <p:blipFill>
          <a:blip r:embed="rId1"/>
          <a:stretch>
            <a:fillRect/>
          </a:stretch>
        </p:blipFill>
        <p:spPr>
          <a:xfrm>
            <a:off x="152400" y="496950"/>
            <a:ext cx="8839198" cy="3851414"/>
          </a:xfrm>
          <a:prstGeom prst="rect">
            <a:avLst/>
          </a:prstGeom>
          <a:noFill/>
          <a:ln>
            <a:noFill/>
          </a:ln>
        </p:spPr>
      </p:pic>
      <p:sp>
        <p:nvSpPr>
          <p:cNvPr id="367" name="Google Shape;367;p62"/>
          <p:cNvSpPr txBox="1"/>
          <p:nvPr>
            <p:ph type="body" idx="1"/>
          </p:nvPr>
        </p:nvSpPr>
        <p:spPr>
          <a:xfrm>
            <a:off x="212375" y="4441800"/>
            <a:ext cx="8638800" cy="605100"/>
          </a:xfrm>
          <a:prstGeom prst="rect">
            <a:avLst/>
          </a:prstGeom>
        </p:spPr>
        <p:txBody>
          <a:bodyPr spcFirstLastPara="1" wrap="square" lIns="91425" tIns="91425" rIns="91425" bIns="91425" anchor="ctr" anchorCtr="0">
            <a:normAutofit fontScale="32500" lnSpcReduction="20000"/>
          </a:bodyPr>
          <a:lstStyle/>
          <a:p>
            <a:pPr marL="0" lvl="0" indent="0" algn="ctr" rtl="0">
              <a:spcBef>
                <a:spcPts val="0"/>
              </a:spcBef>
              <a:spcAft>
                <a:spcPts val="0"/>
              </a:spcAft>
              <a:buNone/>
            </a:pPr>
            <a:r>
              <a:rPr lang="en-GB" sz="4915" b="1">
                <a:latin typeface="Times New Roman" panose="02020503050405090304"/>
                <a:ea typeface="Times New Roman" panose="02020503050405090304"/>
                <a:cs typeface="Times New Roman" panose="02020503050405090304"/>
                <a:sym typeface="Times New Roman" panose="02020503050405090304"/>
              </a:rPr>
              <a:t>Fig 6.21 ACCURACY AND PREDICTIONS</a:t>
            </a:r>
            <a:r>
              <a:rPr lang="en-GB" sz="4915"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3600"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4215">
                <a:solidFill>
                  <a:schemeClr val="dk1"/>
                </a:solidFill>
                <a:latin typeface="Times New Roman" panose="02020503050405090304"/>
                <a:ea typeface="Times New Roman" panose="02020503050405090304"/>
                <a:cs typeface="Times New Roman" panose="02020503050405090304"/>
                <a:sym typeface="Times New Roman" panose="02020503050405090304"/>
              </a:rPr>
              <a:t>shows testing accuracy and 32 features are extracted as output from data</a:t>
            </a:r>
            <a:endParaRPr sz="4215">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3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71" name="Shape 371"/>
        <p:cNvGrpSpPr/>
        <p:nvPr/>
      </p:nvGrpSpPr>
      <p:grpSpPr>
        <a:xfrm>
          <a:off x="0" y="0"/>
          <a:ext cx="0" cy="0"/>
          <a:chOff x="0" y="0"/>
          <a:chExt cx="0" cy="0"/>
        </a:xfrm>
      </p:grpSpPr>
      <p:sp>
        <p:nvSpPr>
          <p:cNvPr id="372" name="Google Shape;372;p63"/>
          <p:cNvSpPr txBox="1"/>
          <p:nvPr>
            <p:ph type="body" idx="1"/>
          </p:nvPr>
        </p:nvSpPr>
        <p:spPr>
          <a:xfrm>
            <a:off x="1572600" y="4506350"/>
            <a:ext cx="5998800" cy="5397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0"/>
              </a:spcAft>
              <a:buClr>
                <a:schemeClr val="dk1"/>
              </a:buClr>
              <a:buSzPts val="1100"/>
              <a:buFont typeface="Arial" panose="020B0604020202090204"/>
              <a:buNone/>
            </a:pPr>
            <a:r>
              <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6.22 ERROR RATE FUNCTION  - </a:t>
            </a:r>
            <a:r>
              <a:rPr lang="en-GB" sz="1300">
                <a:solidFill>
                  <a:schemeClr val="dk1"/>
                </a:solidFill>
                <a:latin typeface="Times New Roman" panose="02020503050405090304"/>
                <a:ea typeface="Times New Roman" panose="02020503050405090304"/>
                <a:cs typeface="Times New Roman" panose="02020503050405090304"/>
                <a:sym typeface="Times New Roman" panose="02020503050405090304"/>
              </a:rPr>
              <a:t>calculate the error of PSO</a:t>
            </a:r>
            <a:endParaRPr lang="en-GB" sz="13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373" name="Google Shape;373;p63"/>
          <p:cNvPicPr preferRelativeResize="0"/>
          <p:nvPr/>
        </p:nvPicPr>
        <p:blipFill>
          <a:blip r:embed="rId1"/>
          <a:stretch>
            <a:fillRect/>
          </a:stretch>
        </p:blipFill>
        <p:spPr>
          <a:xfrm>
            <a:off x="1512925" y="649175"/>
            <a:ext cx="5943600" cy="3845150"/>
          </a:xfrm>
          <a:prstGeom prst="rect">
            <a:avLst/>
          </a:prstGeom>
          <a:noFill/>
          <a:ln>
            <a:noFill/>
          </a:ln>
        </p:spPr>
      </p:pic>
      <p:sp>
        <p:nvSpPr>
          <p:cNvPr id="374" name="Google Shape;374;p63"/>
          <p:cNvSpPr txBox="1"/>
          <p:nvPr/>
        </p:nvSpPr>
        <p:spPr>
          <a:xfrm>
            <a:off x="152400" y="152400"/>
            <a:ext cx="3500100" cy="4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PSO - FEATURE SELECTION:</a:t>
            </a: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78" name="Shape 378"/>
        <p:cNvGrpSpPr/>
        <p:nvPr/>
      </p:nvGrpSpPr>
      <p:grpSpPr>
        <a:xfrm>
          <a:off x="0" y="0"/>
          <a:ext cx="0" cy="0"/>
          <a:chOff x="0" y="0"/>
          <a:chExt cx="0" cy="0"/>
        </a:xfrm>
      </p:grpSpPr>
      <p:sp>
        <p:nvSpPr>
          <p:cNvPr id="379" name="Google Shape;379;p64"/>
          <p:cNvSpPr txBox="1"/>
          <p:nvPr>
            <p:ph type="body" idx="1"/>
          </p:nvPr>
        </p:nvSpPr>
        <p:spPr>
          <a:xfrm>
            <a:off x="1358200" y="4274825"/>
            <a:ext cx="5998800" cy="605100"/>
          </a:xfrm>
          <a:prstGeom prst="rect">
            <a:avLst/>
          </a:prstGeom>
        </p:spPr>
        <p:txBody>
          <a:bodyPr spcFirstLastPara="1" wrap="square" lIns="91425" tIns="91425" rIns="91425" bIns="91425" anchor="ctr" anchorCtr="0">
            <a:normAutofit lnSpcReduction="20000"/>
          </a:bodyPr>
          <a:lstStyle/>
          <a:p>
            <a:pPr marL="0" lvl="0" indent="0" algn="ctr" rtl="0">
              <a:lnSpc>
                <a:spcPct val="115000"/>
              </a:lnSpc>
              <a:spcBef>
                <a:spcPts val="0"/>
              </a:spcBef>
              <a:spcAft>
                <a:spcPts val="0"/>
              </a:spcAft>
              <a:buClr>
                <a:schemeClr val="dk1"/>
              </a:buClr>
              <a:buSzPts val="1100"/>
              <a:buFont typeface="Arial" panose="020B0604020202090204"/>
              <a:buNone/>
            </a:pPr>
            <a:r>
              <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6.23 OBJECTIVE FUNCTION </a:t>
            </a:r>
            <a:r>
              <a:rPr lang="en-GB" sz="1300">
                <a:solidFill>
                  <a:schemeClr val="dk1"/>
                </a:solidFill>
                <a:latin typeface="Times New Roman" panose="02020503050405090304"/>
                <a:ea typeface="Times New Roman" panose="02020503050405090304"/>
                <a:cs typeface="Times New Roman" panose="02020503050405090304"/>
                <a:sym typeface="Times New Roman" panose="02020503050405090304"/>
              </a:rPr>
              <a:t>– calculate the cost during each iteration</a:t>
            </a:r>
            <a:endParaRPr sz="13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p>
        </p:txBody>
      </p:sp>
      <p:pic>
        <p:nvPicPr>
          <p:cNvPr id="380" name="Google Shape;380;p64"/>
          <p:cNvPicPr preferRelativeResize="0"/>
          <p:nvPr/>
        </p:nvPicPr>
        <p:blipFill>
          <a:blip r:embed="rId1"/>
          <a:stretch>
            <a:fillRect/>
          </a:stretch>
        </p:blipFill>
        <p:spPr>
          <a:xfrm>
            <a:off x="1413400" y="451050"/>
            <a:ext cx="5943600" cy="3524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5" name="Google Shape;385;p65"/>
          <p:cNvSpPr txBox="1"/>
          <p:nvPr>
            <p:ph type="body" idx="1"/>
          </p:nvPr>
        </p:nvSpPr>
        <p:spPr>
          <a:xfrm>
            <a:off x="1495813" y="4727600"/>
            <a:ext cx="5998800" cy="4842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0"/>
              </a:spcAft>
              <a:buClr>
                <a:schemeClr val="dk1"/>
              </a:buClr>
              <a:buSzPts val="1100"/>
              <a:buFont typeface="Arial" panose="020B0604020202090204"/>
              <a:buNone/>
            </a:pPr>
            <a:r>
              <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rPr>
              <a:t>6.25 INITIAL VELOCITY FUNCTION</a:t>
            </a:r>
            <a:r>
              <a:rPr lang="en-GB" sz="1300">
                <a:solidFill>
                  <a:schemeClr val="dk1"/>
                </a:solidFill>
                <a:latin typeface="Times New Roman" panose="02020503050405090304"/>
                <a:ea typeface="Times New Roman" panose="02020503050405090304"/>
                <a:cs typeface="Times New Roman" panose="02020503050405090304"/>
                <a:sym typeface="Times New Roman" panose="02020503050405090304"/>
              </a:rPr>
              <a:t> – defines the velocity of the particle</a:t>
            </a:r>
            <a:endParaRPr lang="en-GB" sz="13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386" name="Google Shape;386;p65"/>
          <p:cNvPicPr preferRelativeResize="0"/>
          <p:nvPr/>
        </p:nvPicPr>
        <p:blipFill>
          <a:blip r:embed="rId1"/>
          <a:stretch>
            <a:fillRect/>
          </a:stretch>
        </p:blipFill>
        <p:spPr>
          <a:xfrm>
            <a:off x="1523400" y="282500"/>
            <a:ext cx="5943600" cy="1285875"/>
          </a:xfrm>
          <a:prstGeom prst="rect">
            <a:avLst/>
          </a:prstGeom>
          <a:noFill/>
          <a:ln>
            <a:noFill/>
          </a:ln>
        </p:spPr>
      </p:pic>
      <p:pic>
        <p:nvPicPr>
          <p:cNvPr id="387" name="Google Shape;387;p65"/>
          <p:cNvPicPr preferRelativeResize="0"/>
          <p:nvPr/>
        </p:nvPicPr>
        <p:blipFill>
          <a:blip r:embed="rId2"/>
          <a:stretch>
            <a:fillRect/>
          </a:stretch>
        </p:blipFill>
        <p:spPr>
          <a:xfrm>
            <a:off x="1708150" y="2240100"/>
            <a:ext cx="5727676" cy="2487500"/>
          </a:xfrm>
          <a:prstGeom prst="rect">
            <a:avLst/>
          </a:prstGeom>
          <a:noFill/>
          <a:ln>
            <a:noFill/>
          </a:ln>
        </p:spPr>
      </p:pic>
      <p:sp>
        <p:nvSpPr>
          <p:cNvPr id="388" name="Google Shape;388;p65"/>
          <p:cNvSpPr txBox="1"/>
          <p:nvPr/>
        </p:nvSpPr>
        <p:spPr>
          <a:xfrm>
            <a:off x="1600200" y="1674675"/>
            <a:ext cx="57900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6.24 INITIAL POSITION FUNCTION</a:t>
            </a:r>
            <a:r>
              <a:rPr lang="en-GB" sz="1300">
                <a:solidFill>
                  <a:schemeClr val="dk1"/>
                </a:solidFill>
                <a:latin typeface="Times New Roman" panose="02020503050405090304"/>
                <a:ea typeface="Times New Roman" panose="02020503050405090304"/>
                <a:cs typeface="Times New Roman" panose="02020503050405090304"/>
                <a:sym typeface="Times New Roman" panose="02020503050405090304"/>
              </a:rPr>
              <a:t> – defines the position of a particle</a:t>
            </a:r>
            <a:endParaRPr lang="en-GB" sz="13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92" name="Shape 392"/>
        <p:cNvGrpSpPr/>
        <p:nvPr/>
      </p:nvGrpSpPr>
      <p:grpSpPr>
        <a:xfrm>
          <a:off x="0" y="0"/>
          <a:ext cx="0" cy="0"/>
          <a:chOff x="0" y="0"/>
          <a:chExt cx="0" cy="0"/>
        </a:xfrm>
      </p:grpSpPr>
      <p:sp>
        <p:nvSpPr>
          <p:cNvPr id="393" name="Google Shape;393;p66"/>
          <p:cNvSpPr txBox="1"/>
          <p:nvPr>
            <p:ph type="body" idx="1"/>
          </p:nvPr>
        </p:nvSpPr>
        <p:spPr>
          <a:xfrm>
            <a:off x="1496400" y="2345400"/>
            <a:ext cx="5998800" cy="4527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0"/>
              </a:spcAft>
              <a:buClr>
                <a:schemeClr val="dk1"/>
              </a:buClr>
              <a:buSzPts val="1100"/>
              <a:buFont typeface="Arial" panose="020B0604020202090204"/>
              <a:buNone/>
            </a:pPr>
            <a:r>
              <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6.26 BINARY CONVERION</a:t>
            </a:r>
            <a:r>
              <a:rPr lang="en-GB" sz="1300">
                <a:solidFill>
                  <a:schemeClr val="dk1"/>
                </a:solidFill>
                <a:latin typeface="Times New Roman" panose="02020503050405090304"/>
                <a:ea typeface="Times New Roman" panose="02020503050405090304"/>
                <a:cs typeface="Times New Roman" panose="02020503050405090304"/>
                <a:sym typeface="Times New Roman" panose="02020503050405090304"/>
              </a:rPr>
              <a:t> – of value of particle</a:t>
            </a:r>
            <a:endParaRPr lang="en-GB" sz="13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394" name="Google Shape;394;p66"/>
          <p:cNvPicPr preferRelativeResize="0"/>
          <p:nvPr/>
        </p:nvPicPr>
        <p:blipFill>
          <a:blip r:embed="rId1"/>
          <a:stretch>
            <a:fillRect/>
          </a:stretch>
        </p:blipFill>
        <p:spPr>
          <a:xfrm>
            <a:off x="1524000" y="130250"/>
            <a:ext cx="5943600" cy="2105025"/>
          </a:xfrm>
          <a:prstGeom prst="rect">
            <a:avLst/>
          </a:prstGeom>
          <a:noFill/>
          <a:ln>
            <a:noFill/>
          </a:ln>
        </p:spPr>
      </p:pic>
      <p:pic>
        <p:nvPicPr>
          <p:cNvPr id="395" name="Google Shape;395;p66"/>
          <p:cNvPicPr preferRelativeResize="0"/>
          <p:nvPr/>
        </p:nvPicPr>
        <p:blipFill>
          <a:blip r:embed="rId2"/>
          <a:stretch>
            <a:fillRect/>
          </a:stretch>
        </p:blipFill>
        <p:spPr>
          <a:xfrm>
            <a:off x="2084200" y="2908225"/>
            <a:ext cx="4823225" cy="1697700"/>
          </a:xfrm>
          <a:prstGeom prst="rect">
            <a:avLst/>
          </a:prstGeom>
          <a:noFill/>
          <a:ln>
            <a:noFill/>
          </a:ln>
        </p:spPr>
      </p:pic>
      <p:sp>
        <p:nvSpPr>
          <p:cNvPr id="396" name="Google Shape;396;p66"/>
          <p:cNvSpPr txBox="1"/>
          <p:nvPr/>
        </p:nvSpPr>
        <p:spPr>
          <a:xfrm>
            <a:off x="1361850" y="4605925"/>
            <a:ext cx="59436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6.27 DEFINING BOUNDARIES</a:t>
            </a:r>
            <a:r>
              <a:rPr lang="en-GB" sz="1300">
                <a:solidFill>
                  <a:schemeClr val="dk1"/>
                </a:solidFill>
                <a:latin typeface="Times New Roman" panose="02020503050405090304"/>
                <a:ea typeface="Times New Roman" panose="02020503050405090304"/>
                <a:cs typeface="Times New Roman" panose="02020503050405090304"/>
                <a:sym typeface="Times New Roman" panose="02020503050405090304"/>
              </a:rPr>
              <a:t> – for particle</a:t>
            </a:r>
            <a:endParaRPr sz="13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15000"/>
              </a:lnSpc>
              <a:spcBef>
                <a:spcPts val="0"/>
              </a:spcBef>
              <a:spcAft>
                <a:spcPts val="0"/>
              </a:spcAft>
              <a:buNone/>
            </a:pPr>
            <a:endParaRPr sz="13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400" name="Shape 400"/>
        <p:cNvGrpSpPr/>
        <p:nvPr/>
      </p:nvGrpSpPr>
      <p:grpSpPr>
        <a:xfrm>
          <a:off x="0" y="0"/>
          <a:ext cx="0" cy="0"/>
          <a:chOff x="0" y="0"/>
          <a:chExt cx="0" cy="0"/>
        </a:xfrm>
      </p:grpSpPr>
      <p:sp>
        <p:nvSpPr>
          <p:cNvPr id="401" name="Google Shape;401;p67"/>
          <p:cNvSpPr txBox="1"/>
          <p:nvPr>
            <p:ph type="body" idx="1"/>
          </p:nvPr>
        </p:nvSpPr>
        <p:spPr>
          <a:xfrm>
            <a:off x="3371850" y="4681500"/>
            <a:ext cx="2400300" cy="4620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0"/>
              </a:spcAft>
              <a:buClr>
                <a:schemeClr val="dk1"/>
              </a:buClr>
              <a:buSzPts val="1100"/>
              <a:buFont typeface="Arial" panose="020B0604020202090204"/>
              <a:buNone/>
            </a:pPr>
            <a:r>
              <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6.28 (a)</a:t>
            </a:r>
            <a:endPar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pic>
        <p:nvPicPr>
          <p:cNvPr id="402" name="Google Shape;402;p67"/>
          <p:cNvPicPr preferRelativeResize="0"/>
          <p:nvPr/>
        </p:nvPicPr>
        <p:blipFill>
          <a:blip r:embed="rId1"/>
          <a:stretch>
            <a:fillRect/>
          </a:stretch>
        </p:blipFill>
        <p:spPr>
          <a:xfrm>
            <a:off x="2043900" y="229825"/>
            <a:ext cx="4781088" cy="44959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406" name="Shape 406"/>
        <p:cNvGrpSpPr/>
        <p:nvPr/>
      </p:nvGrpSpPr>
      <p:grpSpPr>
        <a:xfrm>
          <a:off x="0" y="0"/>
          <a:ext cx="0" cy="0"/>
          <a:chOff x="0" y="0"/>
          <a:chExt cx="0" cy="0"/>
        </a:xfrm>
      </p:grpSpPr>
      <p:pic>
        <p:nvPicPr>
          <p:cNvPr id="407" name="Google Shape;407;p68"/>
          <p:cNvPicPr preferRelativeResize="0"/>
          <p:nvPr/>
        </p:nvPicPr>
        <p:blipFill>
          <a:blip r:embed="rId1"/>
          <a:stretch>
            <a:fillRect/>
          </a:stretch>
        </p:blipFill>
        <p:spPr>
          <a:xfrm>
            <a:off x="1794875" y="155600"/>
            <a:ext cx="4896001" cy="4538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411" name="Shape 411"/>
        <p:cNvGrpSpPr/>
        <p:nvPr/>
      </p:nvGrpSpPr>
      <p:grpSpPr>
        <a:xfrm>
          <a:off x="0" y="0"/>
          <a:ext cx="0" cy="0"/>
          <a:chOff x="0" y="0"/>
          <a:chExt cx="0" cy="0"/>
        </a:xfrm>
      </p:grpSpPr>
      <p:sp>
        <p:nvSpPr>
          <p:cNvPr id="412" name="Google Shape;412;p69"/>
          <p:cNvSpPr txBox="1"/>
          <p:nvPr>
            <p:ph type="body" idx="1"/>
          </p:nvPr>
        </p:nvSpPr>
        <p:spPr>
          <a:xfrm>
            <a:off x="1481500" y="1388675"/>
            <a:ext cx="6073800" cy="8523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6.29(b)</a:t>
            </a: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15000"/>
              </a:lnSpc>
              <a:spcBef>
                <a:spcPts val="0"/>
              </a:spcBef>
              <a:spcAft>
                <a:spcPts val="0"/>
              </a:spcAft>
              <a:buClr>
                <a:schemeClr val="dk1"/>
              </a:buClr>
              <a:buSzPts val="1100"/>
              <a:buFont typeface="Arial" panose="020B0604020202090204"/>
              <a:buNone/>
            </a:pP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lnSpc>
                <a:spcPct val="115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Fitness function</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 update the initial position and initial velocity for each iteration</a:t>
            </a:r>
            <a:endParaRPr sz="1600"/>
          </a:p>
        </p:txBody>
      </p:sp>
      <p:pic>
        <p:nvPicPr>
          <p:cNvPr id="413" name="Google Shape;413;p69"/>
          <p:cNvPicPr preferRelativeResize="0"/>
          <p:nvPr/>
        </p:nvPicPr>
        <p:blipFill>
          <a:blip r:embed="rId1"/>
          <a:stretch>
            <a:fillRect/>
          </a:stretch>
        </p:blipFill>
        <p:spPr>
          <a:xfrm>
            <a:off x="1481500" y="206425"/>
            <a:ext cx="5943600" cy="1019175"/>
          </a:xfrm>
          <a:prstGeom prst="rect">
            <a:avLst/>
          </a:prstGeom>
          <a:noFill/>
          <a:ln>
            <a:noFill/>
          </a:ln>
        </p:spPr>
      </p:pic>
      <p:pic>
        <p:nvPicPr>
          <p:cNvPr id="414" name="Google Shape;414;p69"/>
          <p:cNvPicPr preferRelativeResize="0"/>
          <p:nvPr/>
        </p:nvPicPr>
        <p:blipFill>
          <a:blip r:embed="rId2"/>
          <a:stretch>
            <a:fillRect/>
          </a:stretch>
        </p:blipFill>
        <p:spPr>
          <a:xfrm>
            <a:off x="1319400" y="2501450"/>
            <a:ext cx="5943600" cy="1360500"/>
          </a:xfrm>
          <a:prstGeom prst="rect">
            <a:avLst/>
          </a:prstGeom>
          <a:noFill/>
          <a:ln>
            <a:noFill/>
          </a:ln>
        </p:spPr>
      </p:pic>
      <p:sp>
        <p:nvSpPr>
          <p:cNvPr id="415" name="Google Shape;415;p69"/>
          <p:cNvSpPr txBox="1"/>
          <p:nvPr/>
        </p:nvSpPr>
        <p:spPr>
          <a:xfrm>
            <a:off x="2163375" y="3980800"/>
            <a:ext cx="4905600" cy="65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6.30 INITIALIZING FACTORS</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 – constant values</a:t>
            </a: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15000"/>
              </a:lnSpc>
              <a:spcBef>
                <a:spcPts val="0"/>
              </a:spcBef>
              <a:spcAft>
                <a:spcPts val="0"/>
              </a:spcAft>
              <a:buNone/>
            </a:pPr>
            <a:endParaRPr sz="13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419" name="Shape 419"/>
        <p:cNvGrpSpPr/>
        <p:nvPr/>
      </p:nvGrpSpPr>
      <p:grpSpPr>
        <a:xfrm>
          <a:off x="0" y="0"/>
          <a:ext cx="0" cy="0"/>
          <a:chOff x="0" y="0"/>
          <a:chExt cx="0" cy="0"/>
        </a:xfrm>
      </p:grpSpPr>
      <p:sp>
        <p:nvSpPr>
          <p:cNvPr id="420" name="Google Shape;420;p70"/>
          <p:cNvSpPr txBox="1"/>
          <p:nvPr>
            <p:ph type="body" idx="1"/>
          </p:nvPr>
        </p:nvSpPr>
        <p:spPr>
          <a:xfrm>
            <a:off x="322525" y="4326575"/>
            <a:ext cx="8713200" cy="583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6.31</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Performing feature selection and calculating RMSE for each and every iteration and storing the selected features in a variable</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600"/>
          </a:p>
        </p:txBody>
      </p:sp>
      <p:pic>
        <p:nvPicPr>
          <p:cNvPr id="421" name="Google Shape;421;p70"/>
          <p:cNvPicPr preferRelativeResize="0"/>
          <p:nvPr/>
        </p:nvPicPr>
        <p:blipFill>
          <a:blip r:embed="rId1"/>
          <a:stretch>
            <a:fillRect/>
          </a:stretch>
        </p:blipFill>
        <p:spPr>
          <a:xfrm>
            <a:off x="2151450" y="120000"/>
            <a:ext cx="4437826" cy="4033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425" name="Shape 425"/>
        <p:cNvGrpSpPr/>
        <p:nvPr/>
      </p:nvGrpSpPr>
      <p:grpSpPr>
        <a:xfrm>
          <a:off x="0" y="0"/>
          <a:ext cx="0" cy="0"/>
          <a:chOff x="0" y="0"/>
          <a:chExt cx="0" cy="0"/>
        </a:xfrm>
      </p:grpSpPr>
      <p:sp>
        <p:nvSpPr>
          <p:cNvPr id="426" name="Google Shape;426;p71"/>
          <p:cNvSpPr txBox="1"/>
          <p:nvPr>
            <p:ph type="body" idx="1"/>
          </p:nvPr>
        </p:nvSpPr>
        <p:spPr>
          <a:xfrm>
            <a:off x="1392275" y="4176550"/>
            <a:ext cx="5998800" cy="605100"/>
          </a:xfrm>
          <a:prstGeom prst="rect">
            <a:avLst/>
          </a:prstGeom>
        </p:spPr>
        <p:txBody>
          <a:bodyPr spcFirstLastPara="1" wrap="square" lIns="91425" tIns="91425" rIns="91425" bIns="91425" anchor="ctr" anchorCtr="0">
            <a:noAutofit/>
          </a:bodyPr>
          <a:lstStyle/>
          <a:p>
            <a:pPr marL="0" lvl="0" indent="0" algn="ctr" rtl="0">
              <a:lnSpc>
                <a:spcPct val="95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6.32</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Creating the dataset with the selected features</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80000"/>
              </a:lnSpc>
              <a:spcBef>
                <a:spcPts val="0"/>
              </a:spcBef>
              <a:spcAft>
                <a:spcPts val="0"/>
              </a:spcAft>
              <a:buNone/>
            </a:pPr>
          </a:p>
        </p:txBody>
      </p:sp>
      <p:pic>
        <p:nvPicPr>
          <p:cNvPr id="427" name="Google Shape;427;p71"/>
          <p:cNvPicPr preferRelativeResize="0"/>
          <p:nvPr/>
        </p:nvPicPr>
        <p:blipFill>
          <a:blip r:embed="rId1"/>
          <a:stretch>
            <a:fillRect/>
          </a:stretch>
        </p:blipFill>
        <p:spPr>
          <a:xfrm>
            <a:off x="1222175" y="508975"/>
            <a:ext cx="5943600" cy="3579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4" name="Shape 84"/>
        <p:cNvGrpSpPr/>
        <p:nvPr/>
      </p:nvGrpSpPr>
      <p:grpSpPr>
        <a:xfrm>
          <a:off x="0" y="0"/>
          <a:ext cx="0" cy="0"/>
          <a:chOff x="0" y="0"/>
          <a:chExt cx="0" cy="0"/>
        </a:xfrm>
      </p:grpSpPr>
      <p:graphicFrame>
        <p:nvGraphicFramePr>
          <p:cNvPr id="85" name="Google Shape;85;p18"/>
          <p:cNvGraphicFramePr/>
          <p:nvPr/>
        </p:nvGraphicFramePr>
        <p:xfrm>
          <a:off x="93450" y="57192"/>
          <a:ext cx="3000000" cy="3000000"/>
        </p:xfrm>
        <a:graphic>
          <a:graphicData uri="http://schemas.openxmlformats.org/drawingml/2006/table">
            <a:tbl>
              <a:tblPr>
                <a:noFill/>
                <a:tableStyleId>{D969CFE5-6263-4CA4-961F-81A2CEDFE581}</a:tableStyleId>
              </a:tblPr>
              <a:tblGrid>
                <a:gridCol w="546175"/>
                <a:gridCol w="3033875"/>
                <a:gridCol w="1479925"/>
                <a:gridCol w="1330300"/>
                <a:gridCol w="1373025"/>
                <a:gridCol w="1243975"/>
              </a:tblGrid>
              <a:tr h="809300">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Ref.</a:t>
                      </a:r>
                      <a:endParaRPr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no</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Paper Title, Authors,Year, Journal name,Vol, Issue &amp; pp</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Methodology/ Technique/ Algorithm Used</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Advantages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Issues / Gaps / Limitations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Ideas for adoption</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r>
              <a:tr h="1789375">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2.</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a:latin typeface="Times New Roman" panose="02020503050405090304"/>
                          <a:ea typeface="Times New Roman" panose="02020503050405090304"/>
                          <a:cs typeface="Times New Roman" panose="02020503050405090304"/>
                          <a:sym typeface="Times New Roman" panose="02020503050405090304"/>
                        </a:rPr>
                        <a:t>A. M. Vartouni, S. S. Kashi and M. Teshnehlab, "An anomaly detection method to detect web attacks using Stacked Auto-Encoder," 2018 6th Iranian Joint Congress on Fuzzy and Intelligent Systems (CFIS), 2018, pp. 131-134.</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500">
                          <a:latin typeface="Times New Roman" panose="02020503050405090304"/>
                          <a:ea typeface="Times New Roman" panose="02020503050405090304"/>
                          <a:cs typeface="Times New Roman" panose="02020503050405090304"/>
                          <a:sym typeface="Times New Roman" panose="02020503050405090304"/>
                        </a:rPr>
                        <a:t>Isolation forest</a:t>
                      </a: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500">
                          <a:latin typeface="Times New Roman" panose="02020503050405090304"/>
                          <a:ea typeface="Times New Roman" panose="02020503050405090304"/>
                          <a:cs typeface="Times New Roman" panose="02020503050405090304"/>
                          <a:sym typeface="Times New Roman" panose="02020503050405090304"/>
                        </a:rPr>
                        <a:t>Detection of unknown attacks</a:t>
                      </a: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500">
                          <a:latin typeface="Times New Roman" panose="02020503050405090304"/>
                          <a:ea typeface="Times New Roman" panose="02020503050405090304"/>
                          <a:cs typeface="Times New Roman" panose="02020503050405090304"/>
                          <a:sym typeface="Times New Roman" panose="02020503050405090304"/>
                        </a:rPr>
                        <a:t>High false alarm rate</a:t>
                      </a: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Auto Encoder model</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1889650">
                <a:tc>
                  <a:txBody>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3</a:t>
                      </a:r>
                      <a:r>
                        <a:rPr lang="en-GB"/>
                        <a:t>.</a:t>
                      </a:r>
                      <a:endParaRPr lang="en-GB"/>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3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A. Javadpour, S. Kazemi Abharian and G. Wang, "Feature Selection and Intrusion Detection in Cloud Environment Based on Machine Learning Algorithms," 2017 IEEE International Symposium on Parallel and Distributed Processing with Applications and 2017 IEEE International Conference on Ubiquitous Computing and Communications (ISPA/IUCC), Guangzhou, China, 2017, pp. 1417-1421F</a:t>
                      </a:r>
                      <a:endParaRPr sz="13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Neural Network, Fuzzy Logic</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a:latin typeface="Times New Roman" panose="02020503050405090304"/>
                          <a:ea typeface="Times New Roman" panose="02020503050405090304"/>
                          <a:cs typeface="Times New Roman" panose="02020503050405090304"/>
                          <a:sym typeface="Times New Roman" panose="02020503050405090304"/>
                        </a:rPr>
                        <a:t>Suitable for Qualitative features</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sz="15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latin typeface="Times New Roman" panose="02020503050405090304"/>
                          <a:ea typeface="Times New Roman" panose="02020503050405090304"/>
                          <a:cs typeface="Times New Roman" panose="02020503050405090304"/>
                          <a:sym typeface="Times New Roman" panose="02020503050405090304"/>
                        </a:rPr>
                        <a:t>Low Flexibility</a:t>
                      </a: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a:latin typeface="Times New Roman" panose="02020503050405090304"/>
                          <a:ea typeface="Times New Roman" panose="02020503050405090304"/>
                          <a:cs typeface="Times New Roman" panose="02020503050405090304"/>
                          <a:sym typeface="Times New Roman" panose="02020503050405090304"/>
                        </a:rPr>
                        <a:t>Decision Tree Model</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p>
                    <a:p>
                      <a:pPr marL="0" lvl="0" indent="0" algn="l" rtl="0">
                        <a:spcBef>
                          <a:spcPts val="0"/>
                        </a:spcBef>
                        <a:spcAft>
                          <a:spcPts val="0"/>
                        </a:spcAft>
                        <a:buNone/>
                      </a:p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431" name="Shape 431"/>
        <p:cNvGrpSpPr/>
        <p:nvPr/>
      </p:nvGrpSpPr>
      <p:grpSpPr>
        <a:xfrm>
          <a:off x="0" y="0"/>
          <a:ext cx="0" cy="0"/>
          <a:chOff x="0" y="0"/>
          <a:chExt cx="0" cy="0"/>
        </a:xfrm>
      </p:grpSpPr>
      <p:sp>
        <p:nvSpPr>
          <p:cNvPr id="432" name="Google Shape;432;p72"/>
          <p:cNvSpPr txBox="1"/>
          <p:nvPr>
            <p:ph type="body" idx="1"/>
          </p:nvPr>
        </p:nvSpPr>
        <p:spPr>
          <a:xfrm>
            <a:off x="1630000" y="4252200"/>
            <a:ext cx="5998800" cy="605100"/>
          </a:xfrm>
          <a:prstGeom prst="rect">
            <a:avLst/>
          </a:prstGeom>
        </p:spPr>
        <p:txBody>
          <a:bodyPr spcFirstLastPara="1" wrap="square" lIns="91425" tIns="91425" rIns="91425" bIns="91425" anchor="ctr" anchorCtr="0">
            <a:noAutofit/>
          </a:bodyPr>
          <a:lstStyle/>
          <a:p>
            <a:pPr marL="0" lvl="0" indent="0" algn="ctr" rtl="0">
              <a:lnSpc>
                <a:spcPct val="95000"/>
              </a:lnSpc>
              <a:spcBef>
                <a:spcPts val="0"/>
              </a:spcBef>
              <a:spcAft>
                <a:spcPts val="0"/>
              </a:spcAft>
              <a:buClr>
                <a:schemeClr val="dk1"/>
              </a:buClr>
              <a:buSzPts val="1100"/>
              <a:buFont typeface="Arial" panose="020B0604020202090204"/>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6.33</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 Creating the particle class with position, velocity and error</a:t>
            </a: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80000"/>
              </a:lnSpc>
              <a:spcBef>
                <a:spcPts val="0"/>
              </a:spcBef>
              <a:spcAft>
                <a:spcPts val="0"/>
              </a:spcAft>
              <a:buNone/>
            </a:pPr>
          </a:p>
        </p:txBody>
      </p:sp>
      <p:pic>
        <p:nvPicPr>
          <p:cNvPr id="433" name="Google Shape;433;p72"/>
          <p:cNvPicPr preferRelativeResize="0"/>
          <p:nvPr/>
        </p:nvPicPr>
        <p:blipFill>
          <a:blip r:embed="rId1"/>
          <a:stretch>
            <a:fillRect/>
          </a:stretch>
        </p:blipFill>
        <p:spPr>
          <a:xfrm>
            <a:off x="1503125" y="832725"/>
            <a:ext cx="5943600" cy="3419475"/>
          </a:xfrm>
          <a:prstGeom prst="rect">
            <a:avLst/>
          </a:prstGeom>
          <a:noFill/>
          <a:ln>
            <a:noFill/>
          </a:ln>
        </p:spPr>
      </p:pic>
      <p:sp>
        <p:nvSpPr>
          <p:cNvPr id="434" name="Google Shape;434;p72"/>
          <p:cNvSpPr txBox="1"/>
          <p:nvPr/>
        </p:nvSpPr>
        <p:spPr>
          <a:xfrm>
            <a:off x="368525" y="228025"/>
            <a:ext cx="3000000" cy="415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PSO - Hyper parameter selection:</a:t>
            </a:r>
            <a:endParaRPr sz="15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438" name="Shape 438"/>
        <p:cNvGrpSpPr/>
        <p:nvPr/>
      </p:nvGrpSpPr>
      <p:grpSpPr>
        <a:xfrm>
          <a:off x="0" y="0"/>
          <a:ext cx="0" cy="0"/>
          <a:chOff x="0" y="0"/>
          <a:chExt cx="0" cy="0"/>
        </a:xfrm>
      </p:grpSpPr>
      <p:sp>
        <p:nvSpPr>
          <p:cNvPr id="439" name="Google Shape;439;p73"/>
          <p:cNvSpPr txBox="1"/>
          <p:nvPr>
            <p:ph type="body" idx="1"/>
          </p:nvPr>
        </p:nvSpPr>
        <p:spPr>
          <a:xfrm>
            <a:off x="1438275" y="4241400"/>
            <a:ext cx="5998800" cy="605100"/>
          </a:xfrm>
          <a:prstGeom prst="rect">
            <a:avLst/>
          </a:prstGeom>
        </p:spPr>
        <p:txBody>
          <a:bodyPr spcFirstLastPara="1" wrap="square" lIns="91425" tIns="91425" rIns="91425" bIns="91425" anchor="ctr" anchorCtr="0">
            <a:noAutofit/>
          </a:bodyPr>
          <a:lstStyle/>
          <a:p>
            <a:pPr marL="0" lvl="0" indent="0" algn="ctr" rtl="0">
              <a:lnSpc>
                <a:spcPct val="95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6.34</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Creating the PSO class and updating for each iteration</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80000"/>
              </a:lnSpc>
              <a:spcBef>
                <a:spcPts val="0"/>
              </a:spcBef>
              <a:spcAft>
                <a:spcPts val="0"/>
              </a:spcAft>
              <a:buNone/>
            </a:pPr>
          </a:p>
        </p:txBody>
      </p:sp>
      <p:pic>
        <p:nvPicPr>
          <p:cNvPr id="440" name="Google Shape;440;p73"/>
          <p:cNvPicPr preferRelativeResize="0"/>
          <p:nvPr/>
        </p:nvPicPr>
        <p:blipFill>
          <a:blip r:embed="rId1"/>
          <a:stretch>
            <a:fillRect/>
          </a:stretch>
        </p:blipFill>
        <p:spPr>
          <a:xfrm>
            <a:off x="1438275" y="141575"/>
            <a:ext cx="5943600" cy="3924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444" name="Shape 444"/>
        <p:cNvGrpSpPr/>
        <p:nvPr/>
      </p:nvGrpSpPr>
      <p:grpSpPr>
        <a:xfrm>
          <a:off x="0" y="0"/>
          <a:ext cx="0" cy="0"/>
          <a:chOff x="0" y="0"/>
          <a:chExt cx="0" cy="0"/>
        </a:xfrm>
      </p:grpSpPr>
      <p:sp>
        <p:nvSpPr>
          <p:cNvPr id="445" name="Google Shape;445;p74"/>
          <p:cNvSpPr txBox="1"/>
          <p:nvPr>
            <p:ph type="body" idx="1"/>
          </p:nvPr>
        </p:nvSpPr>
        <p:spPr>
          <a:xfrm>
            <a:off x="1478725" y="4230575"/>
            <a:ext cx="5998800" cy="6051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6.35</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Finding the best hyper parameters</a:t>
            </a:r>
            <a:endParaRPr sz="1600"/>
          </a:p>
        </p:txBody>
      </p:sp>
      <p:pic>
        <p:nvPicPr>
          <p:cNvPr id="446" name="Google Shape;446;p74"/>
          <p:cNvPicPr preferRelativeResize="0"/>
          <p:nvPr/>
        </p:nvPicPr>
        <p:blipFill>
          <a:blip r:embed="rId1"/>
          <a:stretch>
            <a:fillRect/>
          </a:stretch>
        </p:blipFill>
        <p:spPr>
          <a:xfrm>
            <a:off x="1478725" y="350100"/>
            <a:ext cx="5943600" cy="36523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450" name="Shape 450"/>
        <p:cNvGrpSpPr/>
        <p:nvPr/>
      </p:nvGrpSpPr>
      <p:grpSpPr>
        <a:xfrm>
          <a:off x="0" y="0"/>
          <a:ext cx="0" cy="0"/>
          <a:chOff x="0" y="0"/>
          <a:chExt cx="0" cy="0"/>
        </a:xfrm>
      </p:grpSpPr>
      <p:pic>
        <p:nvPicPr>
          <p:cNvPr id="451" name="Google Shape;451;p75"/>
          <p:cNvPicPr preferRelativeResize="0"/>
          <p:nvPr/>
        </p:nvPicPr>
        <p:blipFill>
          <a:blip r:embed="rId1"/>
          <a:stretch>
            <a:fillRect/>
          </a:stretch>
        </p:blipFill>
        <p:spPr>
          <a:xfrm>
            <a:off x="152400" y="926825"/>
            <a:ext cx="8839201" cy="3118400"/>
          </a:xfrm>
          <a:prstGeom prst="rect">
            <a:avLst/>
          </a:prstGeom>
          <a:noFill/>
          <a:ln>
            <a:noFill/>
          </a:ln>
        </p:spPr>
      </p:pic>
      <p:sp>
        <p:nvSpPr>
          <p:cNvPr id="452" name="Google Shape;452;p75"/>
          <p:cNvSpPr txBox="1"/>
          <p:nvPr>
            <p:ph type="body" idx="1"/>
          </p:nvPr>
        </p:nvSpPr>
        <p:spPr>
          <a:xfrm>
            <a:off x="2037500" y="4193300"/>
            <a:ext cx="5110200" cy="605100"/>
          </a:xfrm>
          <a:prstGeom prst="rect">
            <a:avLst/>
          </a:prstGeom>
        </p:spPr>
        <p:txBody>
          <a:bodyPr spcFirstLastPara="1" wrap="square" lIns="91425" tIns="91425" rIns="91425" bIns="91425" anchor="ctr" anchorCtr="0">
            <a:noAutofit/>
          </a:bodyPr>
          <a:lstStyle/>
          <a:p>
            <a:pPr marL="0" lvl="0" indent="0" algn="ctr" rtl="0">
              <a:lnSpc>
                <a:spcPct val="105000"/>
              </a:lnSpc>
              <a:spcBef>
                <a:spcPts val="0"/>
              </a:spcBef>
              <a:spcAft>
                <a:spcPts val="0"/>
              </a:spcAft>
              <a:buClr>
                <a:schemeClr val="dk1"/>
              </a:buClr>
              <a:buSzPts val="1018"/>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6.36 LSTM MODEL –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Creating Layers for LSTM</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lnSpc>
                <a:spcPct val="90000"/>
              </a:lnSpc>
              <a:spcBef>
                <a:spcPts val="0"/>
              </a:spcBef>
              <a:spcAft>
                <a:spcPts val="0"/>
              </a:spcAft>
              <a:buSzPts val="1018"/>
              <a:buNone/>
            </a:pPr>
            <a:endParaRPr sz="1665" b="1">
              <a:latin typeface="Times New Roman" panose="02020503050405090304"/>
              <a:ea typeface="Times New Roman" panose="02020503050405090304"/>
              <a:cs typeface="Times New Roman" panose="02020503050405090304"/>
              <a:sym typeface="Times New Roman" panose="02020503050405090304"/>
            </a:endParaRPr>
          </a:p>
        </p:txBody>
      </p:sp>
      <p:sp>
        <p:nvSpPr>
          <p:cNvPr id="453" name="Google Shape;453;p75"/>
          <p:cNvSpPr txBox="1"/>
          <p:nvPr/>
        </p:nvSpPr>
        <p:spPr>
          <a:xfrm>
            <a:off x="325500" y="479575"/>
            <a:ext cx="7156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LSTM MODEL:</a:t>
            </a:r>
            <a:endParaRPr sz="160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457" name="Shape 457"/>
        <p:cNvGrpSpPr/>
        <p:nvPr/>
      </p:nvGrpSpPr>
      <p:grpSpPr>
        <a:xfrm>
          <a:off x="0" y="0"/>
          <a:ext cx="0" cy="0"/>
          <a:chOff x="0" y="0"/>
          <a:chExt cx="0" cy="0"/>
        </a:xfrm>
      </p:grpSpPr>
      <p:pic>
        <p:nvPicPr>
          <p:cNvPr id="458" name="Google Shape;458;p76"/>
          <p:cNvPicPr preferRelativeResize="0"/>
          <p:nvPr/>
        </p:nvPicPr>
        <p:blipFill>
          <a:blip r:embed="rId1"/>
          <a:stretch>
            <a:fillRect/>
          </a:stretch>
        </p:blipFill>
        <p:spPr>
          <a:xfrm>
            <a:off x="1893575" y="152400"/>
            <a:ext cx="5937651" cy="4203426"/>
          </a:xfrm>
          <a:prstGeom prst="rect">
            <a:avLst/>
          </a:prstGeom>
          <a:noFill/>
          <a:ln>
            <a:noFill/>
          </a:ln>
        </p:spPr>
      </p:pic>
      <p:sp>
        <p:nvSpPr>
          <p:cNvPr id="459" name="Google Shape;459;p76"/>
          <p:cNvSpPr txBox="1"/>
          <p:nvPr>
            <p:ph type="body" idx="1"/>
          </p:nvPr>
        </p:nvSpPr>
        <p:spPr>
          <a:xfrm>
            <a:off x="1749900" y="4355825"/>
            <a:ext cx="5508600" cy="6051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panose="020B0604020202090204"/>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6.37 MODEL SUMMARY –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shows the details of Layers</a:t>
            </a: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463" name="Shape 463"/>
        <p:cNvGrpSpPr/>
        <p:nvPr/>
      </p:nvGrpSpPr>
      <p:grpSpPr>
        <a:xfrm>
          <a:off x="0" y="0"/>
          <a:ext cx="0" cy="0"/>
          <a:chOff x="0" y="0"/>
          <a:chExt cx="0" cy="0"/>
        </a:xfrm>
      </p:grpSpPr>
      <p:pic>
        <p:nvPicPr>
          <p:cNvPr id="464" name="Google Shape;464;p77"/>
          <p:cNvPicPr preferRelativeResize="0"/>
          <p:nvPr/>
        </p:nvPicPr>
        <p:blipFill>
          <a:blip r:embed="rId1"/>
          <a:stretch>
            <a:fillRect/>
          </a:stretch>
        </p:blipFill>
        <p:spPr>
          <a:xfrm>
            <a:off x="152400" y="152400"/>
            <a:ext cx="8839198" cy="441619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468" name="Shape 468"/>
        <p:cNvGrpSpPr/>
        <p:nvPr/>
      </p:nvGrpSpPr>
      <p:grpSpPr>
        <a:xfrm>
          <a:off x="0" y="0"/>
          <a:ext cx="0" cy="0"/>
          <a:chOff x="0" y="0"/>
          <a:chExt cx="0" cy="0"/>
        </a:xfrm>
      </p:grpSpPr>
      <p:pic>
        <p:nvPicPr>
          <p:cNvPr id="469" name="Google Shape;469;p78"/>
          <p:cNvPicPr preferRelativeResize="0"/>
          <p:nvPr/>
        </p:nvPicPr>
        <p:blipFill>
          <a:blip r:embed="rId1"/>
          <a:stretch>
            <a:fillRect/>
          </a:stretch>
        </p:blipFill>
        <p:spPr>
          <a:xfrm>
            <a:off x="152400" y="152400"/>
            <a:ext cx="8839201" cy="4327675"/>
          </a:xfrm>
          <a:prstGeom prst="rect">
            <a:avLst/>
          </a:prstGeom>
          <a:noFill/>
          <a:ln>
            <a:noFill/>
          </a:ln>
        </p:spPr>
      </p:pic>
      <p:sp>
        <p:nvSpPr>
          <p:cNvPr id="470" name="Google Shape;470;p78"/>
          <p:cNvSpPr txBox="1"/>
          <p:nvPr>
            <p:ph type="body" idx="1"/>
          </p:nvPr>
        </p:nvSpPr>
        <p:spPr>
          <a:xfrm>
            <a:off x="869700" y="4480075"/>
            <a:ext cx="74046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6.38 TRAINED LSTM MODEL -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Shows accuracy of each epoch while training</a:t>
            </a:r>
            <a:endParaRPr sz="15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474" name="Shape 474"/>
        <p:cNvGrpSpPr/>
        <p:nvPr/>
      </p:nvGrpSpPr>
      <p:grpSpPr>
        <a:xfrm>
          <a:off x="0" y="0"/>
          <a:ext cx="0" cy="0"/>
          <a:chOff x="0" y="0"/>
          <a:chExt cx="0" cy="0"/>
        </a:xfrm>
      </p:grpSpPr>
      <p:pic>
        <p:nvPicPr>
          <p:cNvPr id="475" name="Google Shape;475;p79"/>
          <p:cNvPicPr preferRelativeResize="0"/>
          <p:nvPr/>
        </p:nvPicPr>
        <p:blipFill>
          <a:blip r:embed="rId1"/>
          <a:stretch>
            <a:fillRect/>
          </a:stretch>
        </p:blipFill>
        <p:spPr>
          <a:xfrm>
            <a:off x="1159550" y="152400"/>
            <a:ext cx="6824926" cy="4414624"/>
          </a:xfrm>
          <a:prstGeom prst="rect">
            <a:avLst/>
          </a:prstGeom>
          <a:noFill/>
          <a:ln>
            <a:noFill/>
          </a:ln>
        </p:spPr>
      </p:pic>
      <p:sp>
        <p:nvSpPr>
          <p:cNvPr id="476" name="Google Shape;476;p79"/>
          <p:cNvSpPr txBox="1"/>
          <p:nvPr>
            <p:ph type="body" idx="1"/>
          </p:nvPr>
        </p:nvSpPr>
        <p:spPr>
          <a:xfrm>
            <a:off x="134950" y="4476275"/>
            <a:ext cx="87051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6.39 LSTM MODEL ACCURACY - </a:t>
            </a:r>
            <a:r>
              <a:rPr lang="en-GB" sz="1400"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400">
                <a:solidFill>
                  <a:schemeClr val="dk1"/>
                </a:solidFill>
                <a:latin typeface="Times New Roman" panose="02020503050405090304"/>
                <a:ea typeface="Times New Roman" panose="02020503050405090304"/>
                <a:cs typeface="Times New Roman" panose="02020503050405090304"/>
                <a:sym typeface="Times New Roman" panose="02020503050405090304"/>
              </a:rPr>
              <a:t>the graph depicts the accuracy of epochs ranging from 0 to 50</a:t>
            </a:r>
            <a:endParaRPr sz="1400">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480" name="Shape 480"/>
        <p:cNvGrpSpPr/>
        <p:nvPr/>
      </p:nvGrpSpPr>
      <p:grpSpPr>
        <a:xfrm>
          <a:off x="0" y="0"/>
          <a:ext cx="0" cy="0"/>
          <a:chOff x="0" y="0"/>
          <a:chExt cx="0" cy="0"/>
        </a:xfrm>
      </p:grpSpPr>
      <p:pic>
        <p:nvPicPr>
          <p:cNvPr id="481" name="Google Shape;481;p80"/>
          <p:cNvPicPr preferRelativeResize="0"/>
          <p:nvPr/>
        </p:nvPicPr>
        <p:blipFill>
          <a:blip r:embed="rId1"/>
          <a:stretch>
            <a:fillRect/>
          </a:stretch>
        </p:blipFill>
        <p:spPr>
          <a:xfrm>
            <a:off x="1056875" y="152400"/>
            <a:ext cx="6770325" cy="4327676"/>
          </a:xfrm>
          <a:prstGeom prst="rect">
            <a:avLst/>
          </a:prstGeom>
          <a:noFill/>
          <a:ln>
            <a:noFill/>
          </a:ln>
        </p:spPr>
      </p:pic>
      <p:sp>
        <p:nvSpPr>
          <p:cNvPr id="482" name="Google Shape;482;p80"/>
          <p:cNvSpPr txBox="1"/>
          <p:nvPr>
            <p:ph type="body" idx="1"/>
          </p:nvPr>
        </p:nvSpPr>
        <p:spPr>
          <a:xfrm>
            <a:off x="1944088" y="4480075"/>
            <a:ext cx="4995900" cy="605100"/>
          </a:xfrm>
          <a:prstGeom prst="rect">
            <a:avLst/>
          </a:prstGeom>
        </p:spPr>
        <p:txBody>
          <a:bodyPr spcFirstLastPara="1" wrap="square" lIns="91425" tIns="91425" rIns="91425" bIns="91425" anchor="ctr" anchorCtr="0">
            <a:normAutofit fontScale="92500"/>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6.40 LSTM MODEL CONFUSION MATRIX</a:t>
            </a:r>
            <a:endParaRPr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486" name="Shape 486"/>
        <p:cNvGrpSpPr/>
        <p:nvPr/>
      </p:nvGrpSpPr>
      <p:grpSpPr>
        <a:xfrm>
          <a:off x="0" y="0"/>
          <a:ext cx="0" cy="0"/>
          <a:chOff x="0" y="0"/>
          <a:chExt cx="0" cy="0"/>
        </a:xfrm>
      </p:grpSpPr>
      <p:pic>
        <p:nvPicPr>
          <p:cNvPr id="487" name="Google Shape;487;p81"/>
          <p:cNvPicPr preferRelativeResize="0"/>
          <p:nvPr/>
        </p:nvPicPr>
        <p:blipFill>
          <a:blip r:embed="rId1"/>
          <a:stretch>
            <a:fillRect/>
          </a:stretch>
        </p:blipFill>
        <p:spPr>
          <a:xfrm>
            <a:off x="152400" y="1285725"/>
            <a:ext cx="8839198" cy="2681019"/>
          </a:xfrm>
          <a:prstGeom prst="rect">
            <a:avLst/>
          </a:prstGeom>
          <a:noFill/>
          <a:ln>
            <a:noFill/>
          </a:ln>
        </p:spPr>
      </p:pic>
      <p:sp>
        <p:nvSpPr>
          <p:cNvPr id="488" name="Google Shape;488;p81"/>
          <p:cNvSpPr txBox="1"/>
          <p:nvPr>
            <p:ph type="body" idx="1"/>
          </p:nvPr>
        </p:nvSpPr>
        <p:spPr>
          <a:xfrm>
            <a:off x="1504375" y="420572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6.41 PRECISION AND RECALL OF LSTM MODEL</a:t>
            </a:r>
            <a:endParaRPr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graphicFrame>
        <p:nvGraphicFramePr>
          <p:cNvPr id="90" name="Google Shape;90;p19"/>
          <p:cNvGraphicFramePr/>
          <p:nvPr/>
        </p:nvGraphicFramePr>
        <p:xfrm>
          <a:off x="93450" y="57192"/>
          <a:ext cx="3000000" cy="3000000"/>
        </p:xfrm>
        <a:graphic>
          <a:graphicData uri="http://schemas.openxmlformats.org/drawingml/2006/table">
            <a:tbl>
              <a:tblPr>
                <a:noFill/>
                <a:tableStyleId>{D969CFE5-6263-4CA4-961F-81A2CEDFE581}</a:tableStyleId>
              </a:tblPr>
              <a:tblGrid>
                <a:gridCol w="546175"/>
                <a:gridCol w="2692375"/>
                <a:gridCol w="1522650"/>
                <a:gridCol w="1469000"/>
                <a:gridCol w="1479750"/>
                <a:gridCol w="1297325"/>
              </a:tblGrid>
              <a:tr h="784800">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Ref.</a:t>
                      </a:r>
                      <a:endParaRPr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no</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Paper Title, Authors,Year, Journal name,Vol, Issue &amp; pp</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Methodology/ Technique/ Algorithm Used</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Advantages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Issues / Gaps / Limitations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Ideas for adoption</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r>
              <a:tr h="1594700">
                <a:tc>
                  <a:txBody>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4.</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300">
                          <a:latin typeface="Times New Roman" panose="02020503050405090304"/>
                          <a:ea typeface="Times New Roman" panose="02020503050405090304"/>
                          <a:cs typeface="Times New Roman" panose="02020503050405090304"/>
                          <a:sym typeface="Times New Roman" panose="02020503050405090304"/>
                        </a:rPr>
                        <a:t>G. Kene and D. P. Theng, "A review on intrusion detection techniques for cloud computing and security challenges," 2015 2nd International Conference on Electronics and Communication Systems (ICECS), Coimbatore, India, 2015, pp. 227-232</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a:latin typeface="Times New Roman" panose="02020503050405090304"/>
                          <a:ea typeface="Times New Roman" panose="02020503050405090304"/>
                          <a:cs typeface="Times New Roman" panose="02020503050405090304"/>
                          <a:sym typeface="Times New Roman" panose="02020503050405090304"/>
                        </a:rPr>
                        <a:t>Hybrid based detection</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Accurate detection of known attacks</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a:latin typeface="Times New Roman" panose="02020503050405090304"/>
                          <a:ea typeface="Times New Roman" panose="02020503050405090304"/>
                          <a:cs typeface="Times New Roman" panose="02020503050405090304"/>
                          <a:sym typeface="Times New Roman" panose="02020503050405090304"/>
                        </a:rPr>
                        <a:t>Can’t detect unknown attacks</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Different types of Attack generation</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1805125">
                <a:tc>
                  <a:txBody>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5</a:t>
                      </a:r>
                      <a:r>
                        <a:rPr lang="en-GB"/>
                        <a:t>.</a:t>
                      </a:r>
                      <a:endParaRPr lang="en-GB"/>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35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M. Ficco, L. Tasquier and R. Aversa, "Intrusion Detection in Cloud Computing," 2013 Eighth International Conference on P2P, Parallel, Grid, Cloud and Internet Computing, Compiegne, France, 2013, pp. 276-283</a:t>
                      </a:r>
                      <a:endParaRPr sz="13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Times New Roman" panose="02020503050405090304"/>
                          <a:ea typeface="Times New Roman" panose="02020503050405090304"/>
                          <a:cs typeface="Times New Roman" panose="02020503050405090304"/>
                          <a:sym typeface="Times New Roman" panose="02020503050405090304"/>
                        </a:rPr>
                        <a:t>Artificial Neural Network</a:t>
                      </a:r>
                      <a:endParaRPr>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a:latin typeface="Times New Roman" panose="02020503050405090304"/>
                          <a:ea typeface="Times New Roman" panose="02020503050405090304"/>
                          <a:cs typeface="Times New Roman" panose="02020503050405090304"/>
                          <a:sym typeface="Times New Roman" panose="02020503050405090304"/>
                        </a:rPr>
                        <a:t>Central correlation system to send alerts</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Less Accuracy</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IDS cloud Architecture</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pic>
        <p:nvPicPr>
          <p:cNvPr id="493" name="Google Shape;493;p82"/>
          <p:cNvPicPr preferRelativeResize="0"/>
          <p:nvPr/>
        </p:nvPicPr>
        <p:blipFill>
          <a:blip r:embed="rId1"/>
          <a:stretch>
            <a:fillRect/>
          </a:stretch>
        </p:blipFill>
        <p:spPr>
          <a:xfrm>
            <a:off x="152400" y="578950"/>
            <a:ext cx="8839201" cy="3925950"/>
          </a:xfrm>
          <a:prstGeom prst="rect">
            <a:avLst/>
          </a:prstGeom>
          <a:noFill/>
          <a:ln>
            <a:noFill/>
          </a:ln>
        </p:spPr>
      </p:pic>
      <p:sp>
        <p:nvSpPr>
          <p:cNvPr id="494" name="Google Shape;494;p82"/>
          <p:cNvSpPr txBox="1"/>
          <p:nvPr/>
        </p:nvSpPr>
        <p:spPr>
          <a:xfrm>
            <a:off x="325500" y="132550"/>
            <a:ext cx="2037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latin typeface="Times New Roman" panose="02020503050405090304"/>
                <a:ea typeface="Times New Roman" panose="02020503050405090304"/>
                <a:cs typeface="Times New Roman" panose="02020503050405090304"/>
                <a:sym typeface="Times New Roman" panose="02020503050405090304"/>
              </a:rPr>
              <a:t>DECISION TREE:</a:t>
            </a:r>
            <a:endParaRPr sz="1700" b="1">
              <a:latin typeface="Times New Roman" panose="02020503050405090304"/>
              <a:ea typeface="Times New Roman" panose="02020503050405090304"/>
              <a:cs typeface="Times New Roman" panose="02020503050405090304"/>
              <a:sym typeface="Times New Roman" panose="02020503050405090304"/>
            </a:endParaRPr>
          </a:p>
        </p:txBody>
      </p:sp>
      <p:sp>
        <p:nvSpPr>
          <p:cNvPr id="495" name="Google Shape;495;p82"/>
          <p:cNvSpPr txBox="1"/>
          <p:nvPr>
            <p:ph type="body" idx="1"/>
          </p:nvPr>
        </p:nvSpPr>
        <p:spPr>
          <a:xfrm>
            <a:off x="488900" y="4404525"/>
            <a:ext cx="8262900" cy="831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6.42 PRECISION AND RECALL OF DECISION TREE MODEL </a:t>
            </a:r>
            <a:r>
              <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450">
                <a:solidFill>
                  <a:schemeClr val="dk1"/>
                </a:solidFill>
                <a:latin typeface="Times New Roman" panose="02020503050405090304"/>
                <a:ea typeface="Times New Roman" panose="02020503050405090304"/>
                <a:cs typeface="Times New Roman" panose="02020503050405090304"/>
                <a:sym typeface="Times New Roman" panose="02020503050405090304"/>
              </a:rPr>
              <a:t>Creating decision tree model and depicting its accuracy, precision and recall</a:t>
            </a:r>
            <a:endParaRPr sz="1450"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499" name="Shape 499"/>
        <p:cNvGrpSpPr/>
        <p:nvPr/>
      </p:nvGrpSpPr>
      <p:grpSpPr>
        <a:xfrm>
          <a:off x="0" y="0"/>
          <a:ext cx="0" cy="0"/>
          <a:chOff x="0" y="0"/>
          <a:chExt cx="0" cy="0"/>
        </a:xfrm>
      </p:grpSpPr>
      <p:pic>
        <p:nvPicPr>
          <p:cNvPr id="500" name="Google Shape;500;p83"/>
          <p:cNvPicPr preferRelativeResize="0"/>
          <p:nvPr/>
        </p:nvPicPr>
        <p:blipFill>
          <a:blip r:embed="rId1"/>
          <a:stretch>
            <a:fillRect/>
          </a:stretch>
        </p:blipFill>
        <p:spPr>
          <a:xfrm>
            <a:off x="152400" y="457500"/>
            <a:ext cx="8839198" cy="4137207"/>
          </a:xfrm>
          <a:prstGeom prst="rect">
            <a:avLst/>
          </a:prstGeom>
          <a:noFill/>
          <a:ln>
            <a:noFill/>
          </a:ln>
        </p:spPr>
      </p:pic>
      <p:sp>
        <p:nvSpPr>
          <p:cNvPr id="501" name="Google Shape;501;p83"/>
          <p:cNvSpPr txBox="1"/>
          <p:nvPr>
            <p:ph type="body" idx="1"/>
          </p:nvPr>
        </p:nvSpPr>
        <p:spPr>
          <a:xfrm>
            <a:off x="617550" y="4454200"/>
            <a:ext cx="7908900" cy="605100"/>
          </a:xfrm>
          <a:prstGeom prst="rect">
            <a:avLst/>
          </a:prstGeom>
        </p:spPr>
        <p:txBody>
          <a:bodyPr spcFirstLastPara="1" wrap="square" lIns="91425" tIns="91425" rIns="91425" bIns="91425" anchor="ctr" anchorCtr="0">
            <a:normAutofit fontScale="92500"/>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6.43 CONFUSION MATRIX AND ROC CURVE OF DECISION TREE MODEL</a:t>
            </a:r>
            <a:endParaRPr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505" name="Shape 505"/>
        <p:cNvGrpSpPr/>
        <p:nvPr/>
      </p:nvGrpSpPr>
      <p:grpSpPr>
        <a:xfrm>
          <a:off x="0" y="0"/>
          <a:ext cx="0" cy="0"/>
          <a:chOff x="0" y="0"/>
          <a:chExt cx="0" cy="0"/>
        </a:xfrm>
      </p:grpSpPr>
      <p:pic>
        <p:nvPicPr>
          <p:cNvPr id="506" name="Google Shape;506;p84"/>
          <p:cNvPicPr preferRelativeResize="0"/>
          <p:nvPr/>
        </p:nvPicPr>
        <p:blipFill>
          <a:blip r:embed="rId1"/>
          <a:stretch>
            <a:fillRect/>
          </a:stretch>
        </p:blipFill>
        <p:spPr>
          <a:xfrm>
            <a:off x="152400" y="516825"/>
            <a:ext cx="8839201" cy="4037775"/>
          </a:xfrm>
          <a:prstGeom prst="rect">
            <a:avLst/>
          </a:prstGeom>
          <a:noFill/>
          <a:ln>
            <a:noFill/>
          </a:ln>
        </p:spPr>
      </p:pic>
      <p:sp>
        <p:nvSpPr>
          <p:cNvPr id="507" name="Google Shape;507;p84"/>
          <p:cNvSpPr txBox="1"/>
          <p:nvPr/>
        </p:nvSpPr>
        <p:spPr>
          <a:xfrm>
            <a:off x="213675" y="193800"/>
            <a:ext cx="2447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latin typeface="Times New Roman" panose="02020503050405090304"/>
                <a:ea typeface="Times New Roman" panose="02020503050405090304"/>
                <a:cs typeface="Times New Roman" panose="02020503050405090304"/>
                <a:sym typeface="Times New Roman" panose="02020503050405090304"/>
              </a:rPr>
              <a:t>ENSEMBLE MODEL:</a:t>
            </a:r>
            <a:endParaRPr sz="1700" b="1">
              <a:latin typeface="Times New Roman" panose="02020503050405090304"/>
              <a:ea typeface="Times New Roman" panose="02020503050405090304"/>
              <a:cs typeface="Times New Roman" panose="02020503050405090304"/>
              <a:sym typeface="Times New Roman" panose="02020503050405090304"/>
            </a:endParaRPr>
          </a:p>
        </p:txBody>
      </p:sp>
      <p:sp>
        <p:nvSpPr>
          <p:cNvPr id="508" name="Google Shape;508;p84"/>
          <p:cNvSpPr txBox="1"/>
          <p:nvPr>
            <p:ph type="body" idx="1"/>
          </p:nvPr>
        </p:nvSpPr>
        <p:spPr>
          <a:xfrm>
            <a:off x="213675" y="4554600"/>
            <a:ext cx="8778000" cy="605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6.44 GENETIC ALGORITHM </a:t>
            </a: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finding best fit of weights for ensemble model</a:t>
            </a:r>
            <a:endParaRPr>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512" name="Shape 512"/>
        <p:cNvGrpSpPr/>
        <p:nvPr/>
      </p:nvGrpSpPr>
      <p:grpSpPr>
        <a:xfrm>
          <a:off x="0" y="0"/>
          <a:ext cx="0" cy="0"/>
          <a:chOff x="0" y="0"/>
          <a:chExt cx="0" cy="0"/>
        </a:xfrm>
      </p:grpSpPr>
      <p:pic>
        <p:nvPicPr>
          <p:cNvPr id="513" name="Google Shape;513;p85"/>
          <p:cNvPicPr preferRelativeResize="0"/>
          <p:nvPr/>
        </p:nvPicPr>
        <p:blipFill>
          <a:blip r:embed="rId1"/>
          <a:stretch>
            <a:fillRect/>
          </a:stretch>
        </p:blipFill>
        <p:spPr>
          <a:xfrm>
            <a:off x="152400" y="152400"/>
            <a:ext cx="8839201" cy="2737401"/>
          </a:xfrm>
          <a:prstGeom prst="rect">
            <a:avLst/>
          </a:prstGeom>
          <a:noFill/>
          <a:ln>
            <a:noFill/>
          </a:ln>
        </p:spPr>
      </p:pic>
      <p:sp>
        <p:nvSpPr>
          <p:cNvPr id="514" name="Google Shape;514;p85"/>
          <p:cNvSpPr txBox="1"/>
          <p:nvPr>
            <p:ph type="body" idx="1"/>
          </p:nvPr>
        </p:nvSpPr>
        <p:spPr>
          <a:xfrm>
            <a:off x="223450" y="4392100"/>
            <a:ext cx="8768100" cy="605100"/>
          </a:xfrm>
          <a:prstGeom prst="rect">
            <a:avLst/>
          </a:prstGeom>
        </p:spPr>
        <p:txBody>
          <a:bodyPr spcFirstLastPara="1" wrap="square" lIns="91425" tIns="91425" rIns="91425" bIns="91425" anchor="ctr" anchorCtr="0">
            <a:normAutofit fontScale="92500" lnSpcReduction="20000"/>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6.45 ACCURACY AND PREDICTION OF ENSEMBLE MODEL </a:t>
            </a:r>
            <a:r>
              <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730" b="1">
                <a:solidFill>
                  <a:schemeClr val="dk1"/>
                </a:solidFill>
                <a:latin typeface="Times New Roman" panose="02020503050405090304"/>
                <a:ea typeface="Times New Roman" panose="02020503050405090304"/>
                <a:cs typeface="Times New Roman" panose="02020503050405090304"/>
                <a:sym typeface="Times New Roman" panose="02020503050405090304"/>
              </a:rPr>
              <a:t>– </a:t>
            </a:r>
            <a:r>
              <a:rPr lang="en-GB" sz="1730">
                <a:solidFill>
                  <a:schemeClr val="dk1"/>
                </a:solidFill>
                <a:latin typeface="Times New Roman" panose="02020503050405090304"/>
                <a:ea typeface="Times New Roman" panose="02020503050405090304"/>
                <a:cs typeface="Times New Roman" panose="02020503050405090304"/>
                <a:sym typeface="Times New Roman" panose="02020503050405090304"/>
              </a:rPr>
              <a:t>Shows the best fit weight and the accuracy of the model using those weights.</a:t>
            </a:r>
            <a:endParaRPr sz="2230">
              <a:latin typeface="Times New Roman" panose="02020503050405090304"/>
              <a:ea typeface="Times New Roman" panose="02020503050405090304"/>
              <a:cs typeface="Times New Roman" panose="02020503050405090304"/>
              <a:sym typeface="Times New Roman" panose="02020503050405090304"/>
            </a:endParaRPr>
          </a:p>
        </p:txBody>
      </p:sp>
      <p:pic>
        <p:nvPicPr>
          <p:cNvPr id="515" name="Google Shape;515;p85"/>
          <p:cNvPicPr preferRelativeResize="0"/>
          <p:nvPr/>
        </p:nvPicPr>
        <p:blipFill>
          <a:blip r:embed="rId2"/>
          <a:stretch>
            <a:fillRect/>
          </a:stretch>
        </p:blipFill>
        <p:spPr>
          <a:xfrm>
            <a:off x="152400" y="2925463"/>
            <a:ext cx="8698850" cy="1430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519" name="Shape 519"/>
        <p:cNvGrpSpPr/>
        <p:nvPr/>
      </p:nvGrpSpPr>
      <p:grpSpPr>
        <a:xfrm>
          <a:off x="0" y="0"/>
          <a:ext cx="0" cy="0"/>
          <a:chOff x="0" y="0"/>
          <a:chExt cx="0" cy="0"/>
        </a:xfrm>
      </p:grpSpPr>
      <p:sp>
        <p:nvSpPr>
          <p:cNvPr id="520" name="Google Shape;520;p86"/>
          <p:cNvSpPr txBox="1"/>
          <p:nvPr>
            <p:ph type="body" idx="1"/>
          </p:nvPr>
        </p:nvSpPr>
        <p:spPr>
          <a:xfrm>
            <a:off x="440425" y="4064650"/>
            <a:ext cx="8152500" cy="605100"/>
          </a:xfrm>
          <a:prstGeom prst="rect">
            <a:avLst/>
          </a:prstGeom>
        </p:spPr>
        <p:txBody>
          <a:bodyPr spcFirstLastPara="1" wrap="square" lIns="91425" tIns="91425" rIns="91425" bIns="91425" anchor="ctr" anchorCtr="0">
            <a:noAutofit/>
          </a:bodyPr>
          <a:lstStyle/>
          <a:p>
            <a:pPr marL="0" lvl="0" indent="0" algn="ctr" rtl="0">
              <a:lnSpc>
                <a:spcPct val="95000"/>
              </a:lnSpc>
              <a:spcBef>
                <a:spcPts val="0"/>
              </a:spcBef>
              <a:spcAft>
                <a:spcPts val="0"/>
              </a:spcAft>
              <a:buClr>
                <a:schemeClr val="dk1"/>
              </a:buClr>
              <a:buSzPts val="1100"/>
              <a:buFont typeface="Arial" panose="020B0604020202090204"/>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6.46 OUTCOMES OF ENSEMBLE MODEL –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Shows the predicted classes and no of instances in their respective class.</a:t>
            </a:r>
            <a:endParaRPr sz="2000"/>
          </a:p>
        </p:txBody>
      </p:sp>
      <p:pic>
        <p:nvPicPr>
          <p:cNvPr id="521" name="Google Shape;521;p86"/>
          <p:cNvPicPr preferRelativeResize="0"/>
          <p:nvPr/>
        </p:nvPicPr>
        <p:blipFill>
          <a:blip r:embed="rId1"/>
          <a:stretch>
            <a:fillRect/>
          </a:stretch>
        </p:blipFill>
        <p:spPr>
          <a:xfrm>
            <a:off x="240900" y="605925"/>
            <a:ext cx="7927650" cy="2971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525" name="Shape 525"/>
        <p:cNvGrpSpPr/>
        <p:nvPr/>
      </p:nvGrpSpPr>
      <p:grpSpPr>
        <a:xfrm>
          <a:off x="0" y="0"/>
          <a:ext cx="0" cy="0"/>
          <a:chOff x="0" y="0"/>
          <a:chExt cx="0" cy="0"/>
        </a:xfrm>
      </p:grpSpPr>
      <p:pic>
        <p:nvPicPr>
          <p:cNvPr id="526" name="Google Shape;526;p87"/>
          <p:cNvPicPr preferRelativeResize="0"/>
          <p:nvPr/>
        </p:nvPicPr>
        <p:blipFill>
          <a:blip r:embed="rId1"/>
          <a:stretch>
            <a:fillRect/>
          </a:stretch>
        </p:blipFill>
        <p:spPr>
          <a:xfrm>
            <a:off x="1503650" y="152400"/>
            <a:ext cx="5942124" cy="4377349"/>
          </a:xfrm>
          <a:prstGeom prst="rect">
            <a:avLst/>
          </a:prstGeom>
          <a:noFill/>
          <a:ln>
            <a:noFill/>
          </a:ln>
        </p:spPr>
      </p:pic>
      <p:sp>
        <p:nvSpPr>
          <p:cNvPr id="527" name="Google Shape;527;p87"/>
          <p:cNvSpPr txBox="1"/>
          <p:nvPr>
            <p:ph type="body" idx="1"/>
          </p:nvPr>
        </p:nvSpPr>
        <p:spPr>
          <a:xfrm>
            <a:off x="1636813" y="4442800"/>
            <a:ext cx="5998800" cy="605100"/>
          </a:xfrm>
          <a:prstGeom prst="rect">
            <a:avLst/>
          </a:prstGeom>
        </p:spPr>
        <p:txBody>
          <a:bodyPr spcFirstLastPara="1" wrap="square" lIns="91425" tIns="91425" rIns="91425" bIns="91425" anchor="ctr" anchorCtr="0">
            <a:normAutofit fontScale="92500"/>
          </a:bodyPr>
          <a:lstStyle/>
          <a:p>
            <a:pPr marL="0" lvl="0" indent="0" algn="l"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Fig 6.47 CONFUSION MATRIX OF ENSEMBLE MODEL</a:t>
            </a:r>
            <a:endParaRPr b="1">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531" name="Shape 531"/>
        <p:cNvGrpSpPr/>
        <p:nvPr/>
      </p:nvGrpSpPr>
      <p:grpSpPr>
        <a:xfrm>
          <a:off x="0" y="0"/>
          <a:ext cx="0" cy="0"/>
          <a:chOff x="0" y="0"/>
          <a:chExt cx="0" cy="0"/>
        </a:xfrm>
      </p:grpSpPr>
      <p:sp>
        <p:nvSpPr>
          <p:cNvPr id="532" name="Google Shape;532;p88"/>
          <p:cNvSpPr txBox="1"/>
          <p:nvPr>
            <p:ph type="body" idx="1"/>
          </p:nvPr>
        </p:nvSpPr>
        <p:spPr>
          <a:xfrm>
            <a:off x="1596450" y="4628050"/>
            <a:ext cx="5951100" cy="442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Fig 6.48 CLASSES IN THE DATASET</a:t>
            </a:r>
            <a:endParaRPr sz="1600"/>
          </a:p>
        </p:txBody>
      </p:sp>
      <p:pic>
        <p:nvPicPr>
          <p:cNvPr id="533" name="Google Shape;533;p88"/>
          <p:cNvPicPr preferRelativeResize="0"/>
          <p:nvPr/>
        </p:nvPicPr>
        <p:blipFill>
          <a:blip r:embed="rId1"/>
          <a:stretch>
            <a:fillRect/>
          </a:stretch>
        </p:blipFill>
        <p:spPr>
          <a:xfrm>
            <a:off x="1158975" y="196650"/>
            <a:ext cx="6353850" cy="4431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537" name="Shape 537"/>
        <p:cNvGrpSpPr/>
        <p:nvPr/>
      </p:nvGrpSpPr>
      <p:grpSpPr>
        <a:xfrm>
          <a:off x="0" y="0"/>
          <a:ext cx="0" cy="0"/>
          <a:chOff x="0" y="0"/>
          <a:chExt cx="0" cy="0"/>
        </a:xfrm>
      </p:grpSpPr>
      <p:sp>
        <p:nvSpPr>
          <p:cNvPr id="538" name="Google Shape;538;p89"/>
          <p:cNvSpPr txBox="1"/>
          <p:nvPr>
            <p:ph type="title"/>
          </p:nvPr>
        </p:nvSpPr>
        <p:spPr>
          <a:xfrm>
            <a:off x="311700" y="336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METRICS FOR EVALUATION</a:t>
            </a:r>
            <a:endParaRPr b="1">
              <a:latin typeface="Times New Roman" panose="02020503050405090304"/>
              <a:ea typeface="Times New Roman" panose="02020503050405090304"/>
              <a:cs typeface="Times New Roman" panose="02020503050405090304"/>
              <a:sym typeface="Times New Roman" panose="02020503050405090304"/>
            </a:endParaRPr>
          </a:p>
        </p:txBody>
      </p:sp>
      <p:sp>
        <p:nvSpPr>
          <p:cNvPr id="539" name="Google Shape;539;p89"/>
          <p:cNvSpPr txBox="1"/>
          <p:nvPr>
            <p:ph type="body" idx="1"/>
          </p:nvPr>
        </p:nvSpPr>
        <p:spPr>
          <a:xfrm>
            <a:off x="311700" y="1050425"/>
            <a:ext cx="8520600" cy="3718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panose="020B0604020202090204"/>
              <a:buNone/>
            </a:pPr>
            <a:r>
              <a:rPr lang="en-GB" sz="1500" b="1" u="sng">
                <a:solidFill>
                  <a:schemeClr val="dk1"/>
                </a:solidFill>
                <a:latin typeface="Times New Roman" panose="02020503050405090304"/>
                <a:ea typeface="Times New Roman" panose="02020503050405090304"/>
                <a:cs typeface="Times New Roman" panose="02020503050405090304"/>
                <a:sym typeface="Times New Roman" panose="02020503050405090304"/>
              </a:rPr>
              <a:t>THRESHOLD METRICS:</a:t>
            </a:r>
            <a:endParaRPr sz="1500" b="1" u="sng">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just" rtl="0">
              <a:lnSpc>
                <a:spcPct val="150000"/>
              </a:lnSpc>
              <a:spcBef>
                <a:spcPts val="0"/>
              </a:spcBef>
              <a:spcAft>
                <a:spcPts val="0"/>
              </a:spcAft>
              <a:buClr>
                <a:schemeClr val="dk1"/>
              </a:buClr>
              <a:buSzPts val="1500"/>
              <a:buFont typeface="Times New Roman" panose="02020503050405090304"/>
              <a:buChar char="●"/>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Classification Rate (CR):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Classification rate is a metric that measures the accuracy of a classifier, or how well it can predict the correct class label of a data point.</a:t>
            </a: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228600" lvl="0" indent="0" algn="just" rtl="0">
              <a:lnSpc>
                <a:spcPct val="150000"/>
              </a:lnSpc>
              <a:spcBef>
                <a:spcPts val="0"/>
              </a:spcBef>
              <a:spcAft>
                <a:spcPts val="0"/>
              </a:spcAft>
              <a:buClr>
                <a:schemeClr val="dk1"/>
              </a:buClr>
              <a:buSzPts val="1100"/>
              <a:buFont typeface="Arial" panose="020B0604020202090204"/>
              <a:buNone/>
            </a:pP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228600" lvl="0" indent="454660" algn="ctr" rtl="0">
              <a:lnSpc>
                <a:spcPct val="150000"/>
              </a:lnSpc>
              <a:spcBef>
                <a:spcPts val="0"/>
              </a:spcBef>
              <a:spcAft>
                <a:spcPts val="0"/>
              </a:spcAft>
              <a:buClr>
                <a:schemeClr val="dk1"/>
              </a:buClr>
              <a:buSzPts val="1100"/>
              <a:buFont typeface="Arial" panose="020B0604020202090204"/>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Classification Rate = Number of Correct Predictions / Total Number of Predictions</a:t>
            </a: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just" rtl="0">
              <a:lnSpc>
                <a:spcPct val="150000"/>
              </a:lnSpc>
              <a:spcBef>
                <a:spcPts val="0"/>
              </a:spcBef>
              <a:spcAft>
                <a:spcPts val="0"/>
              </a:spcAft>
              <a:buClr>
                <a:schemeClr val="dk1"/>
              </a:buClr>
              <a:buSzPts val="1500"/>
              <a:buFont typeface="Times New Roman" panose="02020503050405090304"/>
              <a:buChar char="●"/>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F Measure (FM):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F-measure is a metric used to measure the accuracy of a classification model. It is a harmonic mean between precision and recall. </a:t>
            </a: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Clr>
                <a:schemeClr val="dk1"/>
              </a:buClr>
              <a:buSzPts val="1100"/>
              <a:buFont typeface="Arial" panose="020B0604020202090204"/>
              <a:buNone/>
            </a:pP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228600" lvl="0" indent="454660" algn="just" rtl="0">
              <a:lnSpc>
                <a:spcPct val="150000"/>
              </a:lnSpc>
              <a:spcBef>
                <a:spcPts val="0"/>
              </a:spcBef>
              <a:spcAft>
                <a:spcPts val="0"/>
              </a:spcAft>
              <a:buClr>
                <a:schemeClr val="dk1"/>
              </a:buClr>
              <a:buSzPts val="1100"/>
              <a:buFont typeface="Arial" panose="020B0604020202090204"/>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F-measure = 2 * (Precision * Recall) / (Precision + Recall)</a:t>
            </a: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1200"/>
              </a:spcAft>
              <a:buNone/>
            </a:pPr>
            <a:endParaRPr sz="15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543" name="Shape 543"/>
        <p:cNvGrpSpPr/>
        <p:nvPr/>
      </p:nvGrpSpPr>
      <p:grpSpPr>
        <a:xfrm>
          <a:off x="0" y="0"/>
          <a:ext cx="0" cy="0"/>
          <a:chOff x="0" y="0"/>
          <a:chExt cx="0" cy="0"/>
        </a:xfrm>
      </p:grpSpPr>
      <p:sp>
        <p:nvSpPr>
          <p:cNvPr id="544" name="Google Shape;544;p90"/>
          <p:cNvSpPr txBox="1"/>
          <p:nvPr>
            <p:ph type="body" idx="1"/>
          </p:nvPr>
        </p:nvSpPr>
        <p:spPr>
          <a:xfrm>
            <a:off x="311700" y="453325"/>
            <a:ext cx="8520600" cy="4115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panose="020B0604020202090204"/>
              <a:buNone/>
            </a:pPr>
            <a:r>
              <a:rPr lang="en-GB" sz="1600" b="1" u="sng">
                <a:solidFill>
                  <a:schemeClr val="dk1"/>
                </a:solidFill>
                <a:latin typeface="Times New Roman" panose="02020503050405090304"/>
                <a:ea typeface="Times New Roman" panose="02020503050405090304"/>
                <a:cs typeface="Times New Roman" panose="02020503050405090304"/>
                <a:sym typeface="Times New Roman" panose="02020503050405090304"/>
              </a:rPr>
              <a:t>RANKING METRICS:</a:t>
            </a:r>
            <a:endParaRPr sz="1600" b="1" u="sng">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Accuracy: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It is the percentage of correctly predicted labels out of all instances in the dataset.</a:t>
            </a: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Clr>
                <a:schemeClr val="dk1"/>
              </a:buClr>
              <a:buSzPts val="1100"/>
              <a:buFont typeface="Arial" panose="020B0604020202090204"/>
              <a:buNone/>
            </a:pP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228600" lvl="0" indent="454660" algn="just" rtl="0">
              <a:lnSpc>
                <a:spcPct val="150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Accuracy = (Number of Correct Predictions) / Total Number of Predictions</a:t>
            </a: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228600" lvl="0" indent="454660" algn="just" rtl="0">
              <a:lnSpc>
                <a:spcPct val="150000"/>
              </a:lnSpc>
              <a:spcBef>
                <a:spcPts val="0"/>
              </a:spcBef>
              <a:spcAft>
                <a:spcPts val="0"/>
              </a:spcAft>
              <a:buClr>
                <a:schemeClr val="dk1"/>
              </a:buClr>
              <a:buSzPts val="1100"/>
              <a:buFont typeface="Arial" panose="020B0604020202090204"/>
              <a:buNone/>
            </a:pP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Recall: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Recall measures the proportion of actual positive instances that are correctly identified by the model as positive.</a:t>
            </a: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228600" lvl="0" indent="454660" algn="just" rtl="0">
              <a:lnSpc>
                <a:spcPct val="150000"/>
              </a:lnSpc>
              <a:spcBef>
                <a:spcPts val="0"/>
              </a:spcBef>
              <a:spcAft>
                <a:spcPts val="0"/>
              </a:spcAft>
              <a:buClr>
                <a:schemeClr val="dk1"/>
              </a:buClr>
              <a:buSzPts val="1100"/>
              <a:buFont typeface="Arial" panose="020B0604020202090204"/>
              <a:buNone/>
            </a:pP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228600" lvl="0" indent="454660" algn="just" rtl="0">
              <a:lnSpc>
                <a:spcPct val="150000"/>
              </a:lnSpc>
              <a:spcBef>
                <a:spcPts val="0"/>
              </a:spcBef>
              <a:spcAft>
                <a:spcPts val="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Recall = True Positives / (True Positives + False Negatives)</a:t>
            </a:r>
            <a:endParaRPr sz="16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548" name="Shape 548"/>
        <p:cNvGrpSpPr/>
        <p:nvPr/>
      </p:nvGrpSpPr>
      <p:grpSpPr>
        <a:xfrm>
          <a:off x="0" y="0"/>
          <a:ext cx="0" cy="0"/>
          <a:chOff x="0" y="0"/>
          <a:chExt cx="0" cy="0"/>
        </a:xfrm>
      </p:grpSpPr>
      <p:sp>
        <p:nvSpPr>
          <p:cNvPr id="549" name="Google Shape;549;p91"/>
          <p:cNvSpPr txBox="1"/>
          <p:nvPr>
            <p:ph type="body" idx="1"/>
          </p:nvPr>
        </p:nvSpPr>
        <p:spPr>
          <a:xfrm>
            <a:off x="311700" y="442425"/>
            <a:ext cx="8520600" cy="4126500"/>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Clr>
                <a:schemeClr val="dk1"/>
              </a:buClr>
              <a:buSzPts val="1500"/>
              <a:buFont typeface="Times New Roman" panose="02020503050405090304"/>
              <a:buChar char="●"/>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Precision (PR):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Precision is a measure of the accuracy of a measurement or a system that produces measurements. </a:t>
            </a: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Clr>
                <a:schemeClr val="dk1"/>
              </a:buClr>
              <a:buSzPts val="1100"/>
              <a:buFont typeface="Arial" panose="020B0604020202090204"/>
              <a:buNone/>
            </a:pP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228600" lvl="0" indent="228600" algn="l" rtl="0">
              <a:lnSpc>
                <a:spcPct val="150000"/>
              </a:lnSpc>
              <a:spcBef>
                <a:spcPts val="0"/>
              </a:spcBef>
              <a:spcAft>
                <a:spcPts val="0"/>
              </a:spcAft>
              <a:buClr>
                <a:schemeClr val="dk1"/>
              </a:buClr>
              <a:buSzPts val="1100"/>
              <a:buFont typeface="Arial" panose="020B0604020202090204"/>
              <a:buNone/>
            </a:pPr>
            <a:r>
              <a:rPr lang="en-GB" sz="1400" b="1">
                <a:solidFill>
                  <a:schemeClr val="dk1"/>
                </a:solidFill>
                <a:latin typeface="Times New Roman" panose="02020503050405090304"/>
                <a:ea typeface="Times New Roman" panose="02020503050405090304"/>
                <a:cs typeface="Times New Roman" panose="02020503050405090304"/>
                <a:sym typeface="Times New Roman" panose="02020503050405090304"/>
              </a:rPr>
              <a:t>  Precision = (Number of correctly estimated measurements / Total number of measurements) x 100</a:t>
            </a:r>
            <a:endParaRPr sz="14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23850" algn="just" rtl="0">
              <a:lnSpc>
                <a:spcPct val="150000"/>
              </a:lnSpc>
              <a:spcBef>
                <a:spcPts val="0"/>
              </a:spcBef>
              <a:spcAft>
                <a:spcPts val="0"/>
              </a:spcAft>
              <a:buClr>
                <a:schemeClr val="dk1"/>
              </a:buClr>
              <a:buSzPts val="1500"/>
              <a:buFont typeface="Times New Roman" panose="02020503050405090304"/>
              <a:buChar char="●"/>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Area Under ROC Curve (AUC):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AUC, or Area Under the Receiver Operating Characteristic Curve, is a metric used to measure the performance of a binary classifier. It is a way to measure the accuracy and power of a classifier. AUC measures the area under the ROC curve, which is a graph of the true positive rate against the false positive rate.</a:t>
            </a: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Clr>
                <a:schemeClr val="dk1"/>
              </a:buClr>
              <a:buSzPts val="1100"/>
              <a:buFont typeface="Arial" panose="020B0604020202090204"/>
              <a:buNone/>
            </a:pP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228600" algn="ctr" rtl="0">
              <a:lnSpc>
                <a:spcPct val="150000"/>
              </a:lnSpc>
              <a:spcBef>
                <a:spcPts val="0"/>
              </a:spcBef>
              <a:spcAft>
                <a:spcPts val="0"/>
              </a:spcAft>
              <a:buClr>
                <a:schemeClr val="dk1"/>
              </a:buClr>
              <a:buSzPts val="1100"/>
              <a:buFont typeface="Arial" panose="020B0604020202090204"/>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AUC = ∫0,1 ROC(t)dt</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graphicFrame>
        <p:nvGraphicFramePr>
          <p:cNvPr id="95" name="Google Shape;95;p20"/>
          <p:cNvGraphicFramePr/>
          <p:nvPr/>
        </p:nvGraphicFramePr>
        <p:xfrm>
          <a:off x="93450" y="57192"/>
          <a:ext cx="3000000" cy="3000000"/>
        </p:xfrm>
        <a:graphic>
          <a:graphicData uri="http://schemas.openxmlformats.org/drawingml/2006/table">
            <a:tbl>
              <a:tblPr>
                <a:noFill/>
                <a:tableStyleId>{D969CFE5-6263-4CA4-961F-81A2CEDFE581}</a:tableStyleId>
              </a:tblPr>
              <a:tblGrid>
                <a:gridCol w="546175"/>
                <a:gridCol w="2692375"/>
                <a:gridCol w="1522650"/>
                <a:gridCol w="1469000"/>
                <a:gridCol w="1479750"/>
                <a:gridCol w="1297325"/>
              </a:tblGrid>
              <a:tr h="793100">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Ref.</a:t>
                      </a:r>
                      <a:endParaRPr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no</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Paper Title, Authors,Year, Journal name,Vol, Issue &amp; pp</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Methodology/ Technique/ Algorithm Used</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Advantages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Issues / Gaps / Limitations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Ideas for adoption</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r>
              <a:tr h="2017800">
                <a:tc>
                  <a:txBody>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6.</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350">
                          <a:latin typeface="Times New Roman" panose="02020503050405090304"/>
                          <a:ea typeface="Times New Roman" panose="02020503050405090304"/>
                          <a:cs typeface="Times New Roman" panose="02020503050405090304"/>
                          <a:sym typeface="Times New Roman" panose="02020503050405090304"/>
                        </a:rPr>
                        <a:t>U. Oktay and O. K. Sahingoz, "Proxy Network Intrusion Detection System for cloud computing," 2013 The International Conference on Technological Advances in Electrical, Electronics and Computer Engineering (TAEECE), Konya, Turkey, 2013, pp. 98-104</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Deep learning algorithms</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Better at hardware usage</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Time taking</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Anomaly based IDS</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tcPr>
                </a:tc>
              </a:tr>
              <a:tr h="2010075">
                <a:tc>
                  <a:txBody>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7</a:t>
                      </a:r>
                      <a:r>
                        <a:rPr lang="en-GB"/>
                        <a:t>.</a:t>
                      </a:r>
                      <a:endParaRPr lang="en-GB"/>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A. Kannan, G. Q. Maguire Jr., A. Sharma and P. Schoo, "Genetic Algorithm Based Feature Selection Algorithm for Effective Intrusion Detection in Cloud Networks," 2012 IEEE 12th International Conference on Data Mining Workshops, 2012, pp. 416-423.</a:t>
                      </a:r>
                      <a:endParaRPr>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500">
                          <a:latin typeface="Times New Roman" panose="02020503050405090304"/>
                          <a:ea typeface="Times New Roman" panose="02020503050405090304"/>
                          <a:cs typeface="Times New Roman" panose="02020503050405090304"/>
                          <a:sym typeface="Times New Roman" panose="02020503050405090304"/>
                        </a:rPr>
                        <a:t>Genetic Feature Selection</a:t>
                      </a: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500">
                          <a:latin typeface="Times New Roman" panose="02020503050405090304"/>
                          <a:ea typeface="Times New Roman" panose="02020503050405090304"/>
                          <a:cs typeface="Times New Roman" panose="02020503050405090304"/>
                          <a:sym typeface="Times New Roman" panose="02020503050405090304"/>
                        </a:rPr>
                        <a:t>Low false alarm rate </a:t>
                      </a: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sz="1500">
                          <a:latin typeface="Times New Roman" panose="02020503050405090304"/>
                          <a:ea typeface="Times New Roman" panose="02020503050405090304"/>
                          <a:cs typeface="Times New Roman" panose="02020503050405090304"/>
                          <a:sym typeface="Times New Roman" panose="02020503050405090304"/>
                        </a:rPr>
                        <a:t>Features are removed without any extractions.</a:t>
                      </a:r>
                      <a:endParaRPr sz="15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sz="15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Genetic Algorithm model </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553" name="Shape 553"/>
        <p:cNvGrpSpPr/>
        <p:nvPr/>
      </p:nvGrpSpPr>
      <p:grpSpPr>
        <a:xfrm>
          <a:off x="0" y="0"/>
          <a:ext cx="0" cy="0"/>
          <a:chOff x="0" y="0"/>
          <a:chExt cx="0" cy="0"/>
        </a:xfrm>
      </p:grpSpPr>
      <p:sp>
        <p:nvSpPr>
          <p:cNvPr id="554" name="Google Shape;554;p92"/>
          <p:cNvSpPr txBox="1"/>
          <p:nvPr>
            <p:ph type="body" idx="1"/>
          </p:nvPr>
        </p:nvSpPr>
        <p:spPr>
          <a:xfrm>
            <a:off x="311700" y="638575"/>
            <a:ext cx="8520600" cy="39303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Clr>
                <a:schemeClr val="dk1"/>
              </a:buClr>
              <a:buSzPts val="1100"/>
              <a:buFont typeface="Arial" panose="020B0604020202090204"/>
              <a:buNone/>
            </a:pPr>
            <a:r>
              <a:rPr lang="en-GB" sz="1600" b="1" u="sng">
                <a:solidFill>
                  <a:schemeClr val="dk1"/>
                </a:solidFill>
                <a:latin typeface="Times New Roman" panose="02020503050405090304"/>
                <a:ea typeface="Times New Roman" panose="02020503050405090304"/>
                <a:cs typeface="Times New Roman" panose="02020503050405090304"/>
                <a:sym typeface="Times New Roman" panose="02020503050405090304"/>
              </a:rPr>
              <a:t>PROBABILITY METRICS:</a:t>
            </a:r>
            <a:endParaRPr sz="1600" b="1" u="sng">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330200" algn="just" rtl="0">
              <a:lnSpc>
                <a:spcPct val="150000"/>
              </a:lnSpc>
              <a:spcBef>
                <a:spcPts val="0"/>
              </a:spcBef>
              <a:spcAft>
                <a:spcPts val="0"/>
              </a:spcAft>
              <a:buClr>
                <a:schemeClr val="dk1"/>
              </a:buClr>
              <a:buSzPts val="1600"/>
              <a:buFont typeface="Times New Roman" panose="02020503050405090304"/>
              <a:buChar char="●"/>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Root Mean Square Error (RMSE):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Root Mean Square Error (RMSE) is a measure of how well a model fits a dataset. It is the average of the squared differences between the observed values and the predicted values. </a:t>
            </a: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just" rtl="0">
              <a:lnSpc>
                <a:spcPct val="150000"/>
              </a:lnSpc>
              <a:spcBef>
                <a:spcPts val="0"/>
              </a:spcBef>
              <a:spcAft>
                <a:spcPts val="0"/>
              </a:spcAft>
              <a:buClr>
                <a:schemeClr val="dk1"/>
              </a:buClr>
              <a:buSzPts val="1100"/>
              <a:buFont typeface="Arial" panose="020B0604020202090204"/>
              <a:buNone/>
            </a:pP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457200" lvl="0" indent="0" algn="ctr" rtl="0">
              <a:lnSpc>
                <a:spcPct val="150000"/>
              </a:lnSpc>
              <a:spcBef>
                <a:spcPts val="0"/>
              </a:spcBef>
              <a:spcAft>
                <a:spcPts val="800"/>
              </a:spcAft>
              <a:buClr>
                <a:schemeClr val="dk1"/>
              </a:buClr>
              <a:buSzPts val="1100"/>
              <a:buFont typeface="Arial" panose="020B0604020202090204"/>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RMSE =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a:t>
            </a: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 (predicted - observed)² / n)</a:t>
            </a:r>
            <a:endParaRPr sz="16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559" name="Google Shape;559;p93"/>
          <p:cNvSpPr txBox="1"/>
          <p:nvPr>
            <p:ph type="title"/>
          </p:nvPr>
        </p:nvSpPr>
        <p:spPr>
          <a:xfrm>
            <a:off x="311700" y="68925"/>
            <a:ext cx="8520600" cy="466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TEST CASES</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560" name="Google Shape;560;p93"/>
          <p:cNvSpPr txBox="1"/>
          <p:nvPr>
            <p:ph type="body" idx="1"/>
          </p:nvPr>
        </p:nvSpPr>
        <p:spPr>
          <a:xfrm>
            <a:off x="311700" y="1152475"/>
            <a:ext cx="8520600" cy="33207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50000"/>
              </a:lnSpc>
              <a:spcBef>
                <a:spcPts val="0"/>
              </a:spcBef>
              <a:spcAft>
                <a:spcPts val="0"/>
              </a:spcAft>
              <a:buClr>
                <a:schemeClr val="dk1"/>
              </a:buClr>
              <a:buSzPts val="1100"/>
              <a:buFont typeface="Arial" panose="020B0604020202090204"/>
              <a:buNone/>
            </a:pPr>
            <a:endParaRPr sz="16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graphicFrame>
        <p:nvGraphicFramePr>
          <p:cNvPr id="561" name="Google Shape;561;p93"/>
          <p:cNvGraphicFramePr/>
          <p:nvPr/>
        </p:nvGraphicFramePr>
        <p:xfrm>
          <a:off x="952500" y="535425"/>
          <a:ext cx="3000000" cy="3000000"/>
        </p:xfrm>
        <a:graphic>
          <a:graphicData uri="http://schemas.openxmlformats.org/drawingml/2006/table">
            <a:tbl>
              <a:tblPr>
                <a:noFill/>
                <a:tableStyleId>{D969CFE5-6263-4CA4-961F-81A2CEDFE581}</a:tableStyleId>
              </a:tblPr>
              <a:tblGrid>
                <a:gridCol w="1182325"/>
                <a:gridCol w="1646875"/>
                <a:gridCol w="1469950"/>
                <a:gridCol w="1934500"/>
                <a:gridCol w="1005350"/>
              </a:tblGrid>
              <a:tr h="1012100">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TEST CASE NUMBER </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INPUT DATASET</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lnSpc>
                          <a:spcPct val="150000"/>
                        </a:lnSpc>
                        <a:spcBef>
                          <a:spcPts val="0"/>
                        </a:spcBef>
                        <a:spcAft>
                          <a:spcPts val="0"/>
                        </a:spcAft>
                        <a:buClr>
                          <a:schemeClr val="dk1"/>
                        </a:buClr>
                        <a:buSzPts val="1100"/>
                        <a:buFont typeface="Arial" panose="020B0604020202090204"/>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ENSEMBLE MODEL’S ACCURACY</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CLASSIFICATION RATE</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RESULT</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r>
              <a:tr h="911725">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1.</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test_dataset.cv</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93.4%</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0.98</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Passed </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r>
              <a:tr h="911725">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2.</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Val_data.csv</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92%</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0.95</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Passed</a:t>
                      </a:r>
                      <a:endParaRPr sz="1600"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spcBef>
                          <a:spcPts val="0"/>
                        </a:spcBef>
                        <a:spcAft>
                          <a:spcPts val="0"/>
                        </a:spcAft>
                        <a:buNone/>
                      </a:pP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r>
              <a:tr h="911725">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3.</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Val_data1.csv</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70%</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0.79</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c>
                  <a:txBody>
                    <a:bodyPr/>
                    <a:lstStyle/>
                    <a:p>
                      <a:pPr marL="0" lvl="0" indent="0" algn="ctr" rtl="0">
                        <a:spcBef>
                          <a:spcPts val="0"/>
                        </a:spcBef>
                        <a:spcAft>
                          <a:spcPts val="0"/>
                        </a:spcAft>
                        <a:buNone/>
                      </a:pPr>
                      <a:r>
                        <a:rPr lang="en-GB" sz="1600" b="1">
                          <a:latin typeface="Times New Roman" panose="02020503050405090304"/>
                          <a:ea typeface="Times New Roman" panose="02020503050405090304"/>
                          <a:cs typeface="Times New Roman" panose="02020503050405090304"/>
                          <a:sym typeface="Times New Roman" panose="02020503050405090304"/>
                        </a:rPr>
                        <a:t>30% failed </a:t>
                      </a:r>
                      <a:endParaRPr sz="1600"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r>
            </a:tbl>
          </a:graphicData>
        </a:graphic>
      </p:graphicFrame>
      <p:sp>
        <p:nvSpPr>
          <p:cNvPr id="562" name="Google Shape;562;p93"/>
          <p:cNvSpPr txBox="1"/>
          <p:nvPr/>
        </p:nvSpPr>
        <p:spPr>
          <a:xfrm>
            <a:off x="749250" y="4351500"/>
            <a:ext cx="7645500" cy="6849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rPr>
              <a:t>In 3</a:t>
            </a:r>
            <a:r>
              <a:rPr lang="en-GB" sz="1300" b="1" baseline="30000">
                <a:solidFill>
                  <a:schemeClr val="dk1"/>
                </a:solidFill>
                <a:latin typeface="Times New Roman" panose="02020503050405090304"/>
                <a:ea typeface="Times New Roman" panose="02020503050405090304"/>
                <a:cs typeface="Times New Roman" panose="02020503050405090304"/>
                <a:sym typeface="Times New Roman" panose="02020503050405090304"/>
              </a:rPr>
              <a:t>rd</a:t>
            </a:r>
            <a:r>
              <a:rPr lang="en-GB" sz="1300" b="1">
                <a:solidFill>
                  <a:schemeClr val="dk1"/>
                </a:solidFill>
                <a:latin typeface="Times New Roman" panose="02020503050405090304"/>
                <a:ea typeface="Times New Roman" panose="02020503050405090304"/>
                <a:cs typeface="Times New Roman" panose="02020503050405090304"/>
                <a:sym typeface="Times New Roman" panose="02020503050405090304"/>
              </a:rPr>
              <a:t> test case, this model got less correct predictions because that dataset contains some of the classes which has less instances when the model trained.</a:t>
            </a:r>
            <a:endParaRPr sz="13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311700" y="359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REFERENCES</a:t>
            </a:r>
            <a:endParaRPr>
              <a:latin typeface="Times New Roman" panose="02020503050405090304"/>
              <a:ea typeface="Times New Roman" panose="02020503050405090304"/>
              <a:cs typeface="Times New Roman" panose="02020503050405090304"/>
              <a:sym typeface="Times New Roman" panose="02020503050405090304"/>
            </a:endParaRPr>
          </a:p>
        </p:txBody>
      </p:sp>
      <p:sp>
        <p:nvSpPr>
          <p:cNvPr id="568" name="Google Shape;568;p94"/>
          <p:cNvSpPr txBox="1"/>
          <p:nvPr>
            <p:ph type="body" idx="1"/>
          </p:nvPr>
        </p:nvSpPr>
        <p:spPr>
          <a:xfrm>
            <a:off x="311700" y="1017725"/>
            <a:ext cx="8520600" cy="3950700"/>
          </a:xfrm>
          <a:prstGeom prst="rect">
            <a:avLst/>
          </a:prstGeom>
        </p:spPr>
        <p:txBody>
          <a:bodyPr spcFirstLastPara="1" wrap="square" lIns="91425" tIns="91425" rIns="91425" bIns="91425" anchor="t" anchorCtr="0">
            <a:noAutofit/>
          </a:bodyPr>
          <a:lstStyle/>
          <a:p>
            <a:pPr marL="164465" lvl="0" indent="0" algn="l" rtl="0">
              <a:lnSpc>
                <a:spcPct val="95000"/>
              </a:lnSpc>
              <a:spcBef>
                <a:spcPts val="0"/>
              </a:spcBef>
              <a:spcAft>
                <a:spcPts val="0"/>
              </a:spcAft>
              <a:buClr>
                <a:schemeClr val="dk1"/>
              </a:buClr>
              <a:buSzPts val="1400"/>
              <a:buFont typeface="Arial" panose="020B0604020202090204"/>
              <a:buNone/>
            </a:pPr>
            <a:r>
              <a:rPr lang="en-GB" sz="1500" b="1">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[1] </a:t>
            </a:r>
            <a:r>
              <a:rPr lang="en-GB"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W. Wang, X. Du, D. Shan, R. Qin and N. Wang, "Cloud Intrusion Detection Method Based on Stacked      Contractive Auto-Encoder and Support Vector Machine," in </a:t>
            </a:r>
            <a:r>
              <a:rPr lang="en-GB" sz="1500" i="1">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IEEE Transactions on Cloud Computing</a:t>
            </a:r>
            <a:r>
              <a:rPr lang="en-GB"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 vol. 10, no. 3, pp. 1634-1646, 1 July-Sept. 2022.</a:t>
            </a:r>
            <a:endParaRPr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p>
            <a:pPr marL="164465" lvl="0" indent="0" algn="l" rtl="0">
              <a:lnSpc>
                <a:spcPct val="95000"/>
              </a:lnSpc>
              <a:spcBef>
                <a:spcPts val="0"/>
              </a:spcBef>
              <a:spcAft>
                <a:spcPts val="0"/>
              </a:spcAft>
              <a:buClr>
                <a:schemeClr val="dk1"/>
              </a:buClr>
              <a:buSzPts val="1400"/>
              <a:buFont typeface="Arial" panose="020B0604020202090204"/>
              <a:buNone/>
            </a:pPr>
            <a:endParaRPr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p>
            <a:pPr marL="164465" lvl="0" indent="0" algn="l" rtl="0">
              <a:lnSpc>
                <a:spcPct val="95000"/>
              </a:lnSpc>
              <a:spcBef>
                <a:spcPts val="0"/>
              </a:spcBef>
              <a:spcAft>
                <a:spcPts val="0"/>
              </a:spcAft>
              <a:buClr>
                <a:schemeClr val="dk1"/>
              </a:buClr>
              <a:buSzPts val="1400"/>
              <a:buFont typeface="Arial" panose="020B0604020202090204"/>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[2]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A. M. Vartouni, S. S. Kashi and M. Teshnehlab, "An anomaly detection method to detect web attacks using Stacked Auto-Encoder," 2018 6th Iranian Joint Congress on Fuzzy and Intelligent Systems (CFIS), 2018, pp. 131-134.</a:t>
            </a: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64465" lvl="0" indent="0" algn="l" rtl="0">
              <a:lnSpc>
                <a:spcPct val="95000"/>
              </a:lnSpc>
              <a:spcBef>
                <a:spcPts val="0"/>
              </a:spcBef>
              <a:spcAft>
                <a:spcPts val="0"/>
              </a:spcAft>
              <a:buClr>
                <a:schemeClr val="dk1"/>
              </a:buClr>
              <a:buSzPts val="1400"/>
              <a:buFont typeface="Arial" panose="020B0604020202090204"/>
              <a:buNone/>
            </a:pP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64465" lvl="0" indent="0" algn="l" rtl="0">
              <a:lnSpc>
                <a:spcPct val="95000"/>
              </a:lnSpc>
              <a:spcBef>
                <a:spcPts val="0"/>
              </a:spcBef>
              <a:spcAft>
                <a:spcPts val="0"/>
              </a:spcAft>
              <a:buClr>
                <a:schemeClr val="dk1"/>
              </a:buClr>
              <a:buSzPts val="1400"/>
              <a:buFont typeface="Arial" panose="020B0604020202090204"/>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[3] </a:t>
            </a:r>
            <a:r>
              <a:rPr lang="en-GB"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A. Javadpour, S. Kazemi Abharian and G. Wang, "Feature Selection and Intrusion Detection in Cloud Environment Based on Machine Learning Algorithms," 2017 IEEE International Symposium on Parallel and Distributed Processing with Applications and 2017 IEEE International Conference on Ubiquitous Computing and Communications (ISPA/IUCC), Guangzhou, China, 2017, pp. 1417-1421</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F</a:t>
            </a: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64465" lvl="0" indent="0" algn="l" rtl="0">
              <a:lnSpc>
                <a:spcPct val="95000"/>
              </a:lnSpc>
              <a:spcBef>
                <a:spcPts val="0"/>
              </a:spcBef>
              <a:spcAft>
                <a:spcPts val="0"/>
              </a:spcAft>
              <a:buClr>
                <a:schemeClr val="dk1"/>
              </a:buClr>
              <a:buSzPts val="1400"/>
              <a:buFont typeface="Arial" panose="020B0604020202090204"/>
              <a:buNone/>
            </a:pP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64465" lvl="0" indent="0" algn="l" rtl="0">
              <a:lnSpc>
                <a:spcPct val="95000"/>
              </a:lnSpc>
              <a:spcBef>
                <a:spcPts val="0"/>
              </a:spcBef>
              <a:spcAft>
                <a:spcPts val="0"/>
              </a:spcAft>
              <a:buNone/>
            </a:pPr>
            <a:r>
              <a:rPr lang="en-GB" sz="1500" b="1">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[4] </a:t>
            </a:r>
            <a:r>
              <a:rPr lang="en-GB"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G. Kene and D. P. Theng, "A review on intrusion detection techniques for cloud computing and security challenges," 2015 2nd International Conference on Electronics and Communication Systems (ICECS), Coimbatore, India, 2015, pp. 227-232</a:t>
            </a:r>
            <a:endParaRPr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p>
            <a:pPr marL="164465" lvl="0" indent="0" algn="l" rtl="0">
              <a:lnSpc>
                <a:spcPct val="95000"/>
              </a:lnSpc>
              <a:spcBef>
                <a:spcPts val="0"/>
              </a:spcBef>
              <a:spcAft>
                <a:spcPts val="0"/>
              </a:spcAft>
              <a:buNone/>
            </a:pPr>
            <a:endParaRPr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572" name="Shape 572"/>
        <p:cNvGrpSpPr/>
        <p:nvPr/>
      </p:nvGrpSpPr>
      <p:grpSpPr>
        <a:xfrm>
          <a:off x="0" y="0"/>
          <a:ext cx="0" cy="0"/>
          <a:chOff x="0" y="0"/>
          <a:chExt cx="0" cy="0"/>
        </a:xfrm>
      </p:grpSpPr>
      <p:sp>
        <p:nvSpPr>
          <p:cNvPr id="573" name="Google Shape;573;p95"/>
          <p:cNvSpPr txBox="1"/>
          <p:nvPr>
            <p:ph type="body" idx="1"/>
          </p:nvPr>
        </p:nvSpPr>
        <p:spPr>
          <a:xfrm>
            <a:off x="269000" y="230475"/>
            <a:ext cx="8520600" cy="4439100"/>
          </a:xfrm>
          <a:prstGeom prst="rect">
            <a:avLst/>
          </a:prstGeom>
        </p:spPr>
        <p:txBody>
          <a:bodyPr spcFirstLastPara="1" wrap="square" lIns="91425" tIns="91425" rIns="91425" bIns="91425" anchor="t" anchorCtr="0">
            <a:noAutofit/>
          </a:bodyPr>
          <a:lstStyle/>
          <a:p>
            <a:pPr marL="164465" lvl="0" indent="0" algn="just" rtl="0">
              <a:lnSpc>
                <a:spcPct val="114000"/>
              </a:lnSpc>
              <a:spcBef>
                <a:spcPts val="0"/>
              </a:spcBef>
              <a:spcAft>
                <a:spcPts val="0"/>
              </a:spcAft>
              <a:buNone/>
            </a:pPr>
            <a:r>
              <a:rPr lang="en-GB" sz="1500" b="1">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[5]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M. Ficco, L. Tasquier and R. Aversa, "Intrusion Detection in Cloud Computing," 2013 Eighth International Conference on P2P, Parallel, Grid, Cloud and Internet Computing, Compiegne, France, 2013, pp. 276-283</a:t>
            </a: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just" rtl="0">
              <a:lnSpc>
                <a:spcPct val="114000"/>
              </a:lnSpc>
              <a:spcBef>
                <a:spcPts val="0"/>
              </a:spcBef>
              <a:spcAft>
                <a:spcPts val="0"/>
              </a:spcAft>
              <a:buClr>
                <a:schemeClr val="dk1"/>
              </a:buClr>
              <a:buSzPts val="1100"/>
              <a:buFont typeface="Arial" panose="020B0604020202090204"/>
              <a:buNone/>
            </a:pPr>
            <a:endParaRPr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p>
            <a:pPr marL="164465" lvl="0" indent="0" algn="just" rtl="0">
              <a:lnSpc>
                <a:spcPct val="114000"/>
              </a:lnSpc>
              <a:spcBef>
                <a:spcPts val="0"/>
              </a:spcBef>
              <a:spcAft>
                <a:spcPts val="0"/>
              </a:spcAft>
              <a:buNone/>
            </a:pPr>
            <a:r>
              <a:rPr lang="en-GB" sz="1500" b="1">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[6]</a:t>
            </a:r>
            <a:r>
              <a:rPr lang="en-GB"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 </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U. Oktay and O. K. Sahingoz, "Proxy Network Intrusion Detection System for cloud computing," 2013 The International Conference on Technological Advances in Electrical, Electronics and Computer Engineering (TAEECE), Konya, Turkey, 2013, pp. 98-104</a:t>
            </a: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64465" lvl="0" indent="0" algn="just" rtl="0">
              <a:lnSpc>
                <a:spcPct val="114000"/>
              </a:lnSpc>
              <a:spcBef>
                <a:spcPts val="0"/>
              </a:spcBef>
              <a:spcAft>
                <a:spcPts val="0"/>
              </a:spcAft>
              <a:buNone/>
            </a:pP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64465" lvl="0" indent="0" algn="just" rtl="0">
              <a:lnSpc>
                <a:spcPct val="114000"/>
              </a:lnSpc>
              <a:spcBef>
                <a:spcPts val="0"/>
              </a:spcBef>
              <a:spcAft>
                <a:spcPts val="0"/>
              </a:spcAft>
              <a:buNone/>
            </a:pPr>
            <a:r>
              <a:rPr lang="en-GB" sz="1500" b="1">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[7]</a:t>
            </a:r>
            <a:r>
              <a:rPr lang="en-GB"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  H. A. Kholidy and F. Baiardi, "CIDS: A Framework for Intrusion Detection in Cloud Systems," 2012 Ninth International Conference on Information Technology - New Generations, Las Vegas, NV, USA, 2012, pp. 379-385</a:t>
            </a:r>
            <a:endParaRPr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p>
            <a:pPr marL="164465" lvl="0" indent="0" algn="just" rtl="0">
              <a:lnSpc>
                <a:spcPct val="114000"/>
              </a:lnSpc>
              <a:spcBef>
                <a:spcPts val="0"/>
              </a:spcBef>
              <a:spcAft>
                <a:spcPts val="0"/>
              </a:spcAft>
              <a:buClr>
                <a:schemeClr val="dk1"/>
              </a:buClr>
              <a:buSzPts val="1100"/>
              <a:buFont typeface="Arial" panose="020B0604020202090204"/>
              <a:buNone/>
            </a:pPr>
            <a:r>
              <a:rPr lang="en-GB"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 </a:t>
            </a:r>
            <a:endParaRPr sz="150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p>
            <a:pPr marL="164465" lvl="0" indent="0" algn="just" rtl="0">
              <a:lnSpc>
                <a:spcPct val="114000"/>
              </a:lnSpc>
              <a:spcBef>
                <a:spcPts val="0"/>
              </a:spcBef>
              <a:spcAft>
                <a:spcPts val="0"/>
              </a:spcAft>
              <a:buClr>
                <a:schemeClr val="dk1"/>
              </a:buClr>
              <a:buSzPts val="1100"/>
              <a:buFont typeface="Arial" panose="020B0604020202090204"/>
              <a:buNone/>
            </a:pPr>
            <a:r>
              <a:rPr lang="en-GB" sz="1500" b="1">
                <a:solidFill>
                  <a:schemeClr val="dk1"/>
                </a:solidFill>
                <a:latin typeface="Times New Roman" panose="02020503050405090304"/>
                <a:ea typeface="Times New Roman" panose="02020503050405090304"/>
                <a:cs typeface="Times New Roman" panose="02020503050405090304"/>
                <a:sym typeface="Times New Roman" panose="02020503050405090304"/>
              </a:rPr>
              <a:t>[8]</a:t>
            </a:r>
            <a:r>
              <a:rPr lang="en-GB" sz="1500">
                <a:solidFill>
                  <a:schemeClr val="dk1"/>
                </a:solidFill>
                <a:latin typeface="Times New Roman" panose="02020503050405090304"/>
                <a:ea typeface="Times New Roman" panose="02020503050405090304"/>
                <a:cs typeface="Times New Roman" panose="02020503050405090304"/>
                <a:sym typeface="Times New Roman" panose="02020503050405090304"/>
              </a:rPr>
              <a:t> A. Kannan, G. Q. Maguire Jr., A. Sharma and P. Schoo, "Genetic Algorithm Based Feature Selection Algorithm for Effective Intrusion Detection in Cloud Networks," 2012 IEEE 12th International Conference on Data Mining Workshops, 2012, pp. 416-423.</a:t>
            </a:r>
            <a:endParaRPr sz="15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1200"/>
              </a:spcAft>
              <a:buNone/>
            </a:p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577" name="Shape 577"/>
        <p:cNvGrpSpPr/>
        <p:nvPr/>
      </p:nvGrpSpPr>
      <p:grpSpPr>
        <a:xfrm>
          <a:off x="0" y="0"/>
          <a:ext cx="0" cy="0"/>
          <a:chOff x="0" y="0"/>
          <a:chExt cx="0" cy="0"/>
        </a:xfrm>
      </p:grpSpPr>
      <p:sp>
        <p:nvSpPr>
          <p:cNvPr id="578" name="Google Shape;578;p96"/>
          <p:cNvSpPr txBox="1"/>
          <p:nvPr>
            <p:ph type="body" idx="1"/>
          </p:nvPr>
        </p:nvSpPr>
        <p:spPr>
          <a:xfrm>
            <a:off x="311700" y="486600"/>
            <a:ext cx="8520600" cy="4082400"/>
          </a:xfrm>
          <a:prstGeom prst="rect">
            <a:avLst/>
          </a:prstGeom>
        </p:spPr>
        <p:txBody>
          <a:bodyPr spcFirstLastPara="1" wrap="square" lIns="91425" tIns="91425" rIns="91425" bIns="91425" anchor="t" anchorCtr="0">
            <a:normAutofit/>
          </a:bodyPr>
          <a:lstStyle/>
          <a:p>
            <a:pPr marL="164465" lvl="0" indent="0" algn="just" rtl="0">
              <a:lnSpc>
                <a:spcPct val="114000"/>
              </a:lnSpc>
              <a:spcBef>
                <a:spcPts val="0"/>
              </a:spcBef>
              <a:spcAft>
                <a:spcPts val="0"/>
              </a:spcAft>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[9]</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 F. I. Shiri, B. Shanmugam and N. B. Idris, "A parallel technique for improving the performance of signature-based network intrusion detection system," 2011 IEEE 3rd International Conference on Communication Software and Networks, 2011, pp. 692-696.</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64465" lvl="0" indent="0" algn="just" rtl="0">
              <a:lnSpc>
                <a:spcPct val="114000"/>
              </a:lnSpc>
              <a:spcBef>
                <a:spcPts val="0"/>
              </a:spcBef>
              <a:spcAft>
                <a:spcPts val="0"/>
              </a:spcAft>
              <a:buNone/>
            </a:pP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64465" lvl="0" indent="0" algn="just" rtl="0">
              <a:lnSpc>
                <a:spcPct val="114000"/>
              </a:lnSpc>
              <a:spcBef>
                <a:spcPts val="0"/>
              </a:spcBef>
              <a:spcAft>
                <a:spcPts val="0"/>
              </a:spcAft>
              <a:buNone/>
            </a:pPr>
            <a:r>
              <a:rPr lang="en-GB" sz="1600" b="1">
                <a:solidFill>
                  <a:schemeClr val="dk1"/>
                </a:solidFill>
                <a:latin typeface="Times New Roman" panose="02020503050405090304"/>
                <a:ea typeface="Times New Roman" panose="02020503050405090304"/>
                <a:cs typeface="Times New Roman" panose="02020503050405090304"/>
                <a:sym typeface="Times New Roman" panose="02020503050405090304"/>
              </a:rPr>
              <a:t>[10] </a:t>
            </a:r>
            <a:r>
              <a:rPr lang="en-GB" sz="1600">
                <a:solidFill>
                  <a:schemeClr val="dk1"/>
                </a:solidFill>
                <a:latin typeface="Times New Roman" panose="02020503050405090304"/>
                <a:ea typeface="Times New Roman" panose="02020503050405090304"/>
                <a:cs typeface="Times New Roman" panose="02020503050405090304"/>
                <a:sym typeface="Times New Roman" panose="02020503050405090304"/>
              </a:rPr>
              <a:t>C. -C. Lo, C. -C. Huang and J. Ku, "A Cooperative Intrusion Detection System Framework for Cloud Computing Networks," 2010 39th International Conference on Parallel Processing Workshops, San Diego, CA, USA, 2010, pp. 280-284</a:t>
            </a:r>
            <a:endParaRPr sz="160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p>
            <a:pPr marL="164465" lvl="0" indent="0" algn="just" rtl="0">
              <a:lnSpc>
                <a:spcPct val="114000"/>
              </a:lnSpc>
              <a:spcBef>
                <a:spcPts val="0"/>
              </a:spcBef>
              <a:spcAft>
                <a:spcPts val="0"/>
              </a:spcAft>
              <a:buNone/>
            </a:pPr>
            <a:endParaRPr sz="15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graphicFrame>
        <p:nvGraphicFramePr>
          <p:cNvPr id="100" name="Google Shape;100;p21"/>
          <p:cNvGraphicFramePr/>
          <p:nvPr/>
        </p:nvGraphicFramePr>
        <p:xfrm>
          <a:off x="93450" y="57192"/>
          <a:ext cx="3000000" cy="3000000"/>
        </p:xfrm>
        <a:graphic>
          <a:graphicData uri="http://schemas.openxmlformats.org/drawingml/2006/table">
            <a:tbl>
              <a:tblPr>
                <a:noFill/>
                <a:tableStyleId>{D969CFE5-6263-4CA4-961F-81A2CEDFE581}</a:tableStyleId>
              </a:tblPr>
              <a:tblGrid>
                <a:gridCol w="546175"/>
                <a:gridCol w="2692375"/>
                <a:gridCol w="1522650"/>
                <a:gridCol w="1469000"/>
                <a:gridCol w="1479750"/>
                <a:gridCol w="1297325"/>
              </a:tblGrid>
              <a:tr h="737550">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Ref.</a:t>
                      </a:r>
                      <a:endParaRPr b="1">
                        <a:latin typeface="Times New Roman" panose="02020503050405090304"/>
                        <a:ea typeface="Times New Roman" panose="02020503050405090304"/>
                        <a:cs typeface="Times New Roman" panose="02020503050405090304"/>
                        <a:sym typeface="Times New Roman" panose="02020503050405090304"/>
                      </a:endParaRPr>
                    </a:p>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no</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Paper Title, Authors,Year, Journal name,Vol, Issue &amp; pp</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Times New Roman" panose="02020503050405090304"/>
                          <a:ea typeface="Times New Roman" panose="02020503050405090304"/>
                          <a:cs typeface="Times New Roman" panose="02020503050405090304"/>
                          <a:sym typeface="Times New Roman" panose="02020503050405090304"/>
                        </a:rPr>
                        <a:t>Methodology/ Technique/ Algorithm Used</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Advantages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Issues / Gaps / Limitations</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Times New Roman" panose="02020503050405090304"/>
                          <a:ea typeface="Times New Roman" panose="02020503050405090304"/>
                          <a:cs typeface="Times New Roman" panose="02020503050405090304"/>
                          <a:sym typeface="Times New Roman" panose="02020503050405090304"/>
                        </a:rPr>
                        <a:t>Ideas for adoption</a:t>
                      </a:r>
                      <a:endParaRPr b="1">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tc>
              </a:tr>
              <a:tr h="2044475">
                <a:tc>
                  <a:txBody>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8.</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H. A. Kholidy and F. Baiardi, "CIDS: A Framework for Intrusion Detection in Cloud Systems," 2012 Ninth International Conference on Information Technology - New Generations, Las Vegas, NV, USA, 2012, pp. 379-385</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sz="1500">
                          <a:latin typeface="Times New Roman" panose="02020503050405090304"/>
                          <a:ea typeface="Times New Roman" panose="02020503050405090304"/>
                          <a:cs typeface="Times New Roman" panose="02020503050405090304"/>
                          <a:sym typeface="Times New Roman" panose="02020503050405090304"/>
                        </a:rPr>
                        <a:t>P2P Network Architecture</a:t>
                      </a:r>
                      <a:endParaRPr sz="15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sz="15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sz="1500">
                          <a:latin typeface="Times New Roman" panose="02020503050405090304"/>
                          <a:ea typeface="Times New Roman" panose="02020503050405090304"/>
                          <a:cs typeface="Times New Roman" panose="02020503050405090304"/>
                          <a:sym typeface="Times New Roman" panose="02020503050405090304"/>
                        </a:rPr>
                        <a:t>Flexibility and Scalability</a:t>
                      </a:r>
                      <a:endParaRPr sz="15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sz="15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sz="1500">
                          <a:latin typeface="Times New Roman" panose="02020503050405090304"/>
                          <a:ea typeface="Times New Roman" panose="02020503050405090304"/>
                          <a:cs typeface="Times New Roman" panose="02020503050405090304"/>
                          <a:sym typeface="Times New Roman" panose="02020503050405090304"/>
                        </a:rPr>
                        <a:t>Not sufficient for detecting large scale attacks</a:t>
                      </a:r>
                      <a:endParaRPr sz="15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sz="1500">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5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Storage of new attack in database</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r>
              <a:tr h="2138050">
                <a:tc>
                  <a:txBody>
                    <a:bodyPr/>
                    <a:lstStyle/>
                    <a:p>
                      <a:pPr marL="0" lvl="0" indent="0" algn="ctr"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9</a:t>
                      </a:r>
                      <a:r>
                        <a:rPr lang="en-GB"/>
                        <a:t>.</a:t>
                      </a:r>
                      <a:endParaRPr lang="en-GB"/>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35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rPr>
                        <a:t>F. I. Shiri, B. Shanmugam and N. B. Idris, "A parallel technique for improving the performance of signature-based network intrusion detection system," 2011 IEEE 3rd International Conference on Communication Software and Networks, 2011, pp. 692-696.</a:t>
                      </a:r>
                      <a:endParaRPr sz="1350">
                        <a:solidFill>
                          <a:schemeClr val="dk1"/>
                        </a:solidFill>
                        <a:highlight>
                          <a:schemeClr val="lt1"/>
                        </a:highlight>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a:latin typeface="Times New Roman" panose="02020503050405090304"/>
                          <a:ea typeface="Times New Roman" panose="02020503050405090304"/>
                          <a:cs typeface="Times New Roman" panose="02020503050405090304"/>
                          <a:sym typeface="Times New Roman" panose="02020503050405090304"/>
                        </a:rPr>
                        <a:t>Parallel Processing</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Reduce Process Time</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panose="020B0604020202090204"/>
                        <a:buNone/>
                      </a:pPr>
                      <a:r>
                        <a:rPr lang="en-GB">
                          <a:latin typeface="Times New Roman" panose="02020503050405090304"/>
                          <a:ea typeface="Times New Roman" panose="02020503050405090304"/>
                          <a:cs typeface="Times New Roman" panose="02020503050405090304"/>
                          <a:sym typeface="Times New Roman" panose="02020503050405090304"/>
                        </a:rPr>
                        <a:t>Cannot detect unknown attacks</a:t>
                      </a: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Signature based Intrusion Detection System</a:t>
                      </a:r>
                      <a:endParaRPr>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23794</Words>
  <Application>WPS Presentation</Application>
  <PresentationFormat/>
  <Paragraphs>716</Paragraphs>
  <Slides>84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84</vt:i4>
      </vt:variant>
    </vt:vector>
  </HeadingPairs>
  <TitlesOfParts>
    <vt:vector size="94" baseType="lpstr">
      <vt:lpstr>Arial</vt:lpstr>
      <vt:lpstr>SimSun</vt:lpstr>
      <vt:lpstr>Wingdings</vt:lpstr>
      <vt:lpstr>Arial</vt:lpstr>
      <vt:lpstr>Times New Roman</vt:lpstr>
      <vt:lpstr>微软雅黑</vt:lpstr>
      <vt:lpstr>汉仪旗黑</vt:lpstr>
      <vt:lpstr>Arial Unicode MS</vt:lpstr>
      <vt:lpstr>宋体-简</vt:lpstr>
      <vt:lpstr>Simple Light</vt:lpstr>
      <vt:lpstr>EFFICIENT INTRUSION DETECTION SYSTEM USING HYBRID ENSEMBLE MODEL FOR CLOUD COMPUTING </vt:lpstr>
      <vt:lpstr>INTRODUCTION </vt:lpstr>
      <vt:lpstr>OVERALL OBJECTIVE</vt:lpstr>
      <vt:lpstr>PowerPoint 演示文稿</vt:lpstr>
      <vt:lpstr> LITERATURE SURVEY</vt:lpstr>
      <vt:lpstr>PowerPoint 演示文稿</vt:lpstr>
      <vt:lpstr>PowerPoint 演示文稿</vt:lpstr>
      <vt:lpstr>PowerPoint 演示文稿</vt:lpstr>
      <vt:lpstr>PowerPoint 演示文稿</vt:lpstr>
      <vt:lpstr>PowerPoint 演示文稿</vt:lpstr>
      <vt:lpstr>PowerPoint 演示文稿</vt:lpstr>
      <vt:lpstr>Proposed System</vt:lpstr>
      <vt:lpstr>Overall Architecture</vt:lpstr>
      <vt:lpstr>EXPERIMENTAL SETUP</vt:lpstr>
      <vt:lpstr>DETAILS OF MODULE DESIGN</vt:lpstr>
      <vt:lpstr>MONITORING PHASE: </vt:lpstr>
      <vt:lpstr>PowerPoint 演示文稿</vt:lpstr>
      <vt:lpstr>PowerPoint 演示文稿</vt:lpstr>
      <vt:lpstr>PROCESSING PHASE:</vt:lpstr>
      <vt:lpstr>PowerPoint 演示文稿</vt:lpstr>
      <vt:lpstr>PowerPoint 演示文稿</vt:lpstr>
      <vt:lpstr>PREDICTION PHASE: </vt:lpstr>
      <vt:lpstr>PowerPoint 演示文稿</vt:lpstr>
      <vt:lpstr>PowerPoint 演示文稿</vt:lpstr>
      <vt:lpstr>PowerPoint 演示文稿</vt:lpstr>
      <vt:lpstr>PowerPoint 演示文稿</vt:lpstr>
      <vt:lpstr>ANALYSIS PHASE </vt:lpstr>
      <vt:lpstr>PowerPoint 演示文稿</vt:lpstr>
      <vt:lpstr>PowerPoint 演示文稿</vt:lpstr>
      <vt:lpstr>PowerPoint 演示文稿</vt:lpstr>
      <vt:lpstr>PowerPoint 演示文稿</vt:lpstr>
      <vt:lpstr>PowerPoint 演示文稿</vt:lpstr>
      <vt:lpstr>RESPONSE PHASE: </vt:lpstr>
      <vt:lpstr>PowerPoint 演示文稿</vt:lpstr>
      <vt:lpstr> IMPLEMENTATION DETAILS 100%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METRICS FOR EVALUATION</vt:lpstr>
      <vt:lpstr>PowerPoint 演示文稿</vt:lpstr>
      <vt:lpstr>PowerPoint 演示文稿</vt:lpstr>
      <vt:lpstr>PowerPoint 演示文稿</vt:lpstr>
      <vt:lpstr>TEST CASES</vt:lpstr>
      <vt:lpstr>REFERENCES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INTRUSION DETECTION SYSTEM USING HYBRID ENSEMBLE MODEL FOR CLOUD COMPUTING </dc:title>
  <dc:creator/>
  <cp:lastModifiedBy>tharun</cp:lastModifiedBy>
  <cp:revision>1</cp:revision>
  <dcterms:created xsi:type="dcterms:W3CDTF">2023-09-12T18:30:37Z</dcterms:created>
  <dcterms:modified xsi:type="dcterms:W3CDTF">2023-09-12T18:30:37Z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